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7"/>
  </p:notesMasterIdLst>
  <p:handoutMasterIdLst>
    <p:handoutMasterId r:id="rId68"/>
  </p:handoutMasterIdLst>
  <p:sldIdLst>
    <p:sldId id="329" r:id="rId5"/>
    <p:sldId id="448" r:id="rId6"/>
    <p:sldId id="520" r:id="rId7"/>
    <p:sldId id="437" r:id="rId8"/>
    <p:sldId id="439" r:id="rId9"/>
    <p:sldId id="436" r:id="rId10"/>
    <p:sldId id="438" r:id="rId11"/>
    <p:sldId id="441" r:id="rId12"/>
    <p:sldId id="440" r:id="rId13"/>
    <p:sldId id="451" r:id="rId14"/>
    <p:sldId id="491" r:id="rId15"/>
    <p:sldId id="492" r:id="rId16"/>
    <p:sldId id="493" r:id="rId17"/>
    <p:sldId id="498" r:id="rId18"/>
    <p:sldId id="494" r:id="rId19"/>
    <p:sldId id="521" r:id="rId20"/>
    <p:sldId id="499" r:id="rId21"/>
    <p:sldId id="500" r:id="rId22"/>
    <p:sldId id="501" r:id="rId23"/>
    <p:sldId id="497" r:id="rId24"/>
    <p:sldId id="455" r:id="rId25"/>
    <p:sldId id="456" r:id="rId26"/>
    <p:sldId id="457" r:id="rId27"/>
    <p:sldId id="458" r:id="rId28"/>
    <p:sldId id="442" r:id="rId29"/>
    <p:sldId id="450" r:id="rId30"/>
    <p:sldId id="326" r:id="rId31"/>
    <p:sldId id="453" r:id="rId32"/>
    <p:sldId id="443" r:id="rId33"/>
    <p:sldId id="454" r:id="rId34"/>
    <p:sldId id="452" r:id="rId35"/>
    <p:sldId id="522" r:id="rId36"/>
    <p:sldId id="523" r:id="rId37"/>
    <p:sldId id="524" r:id="rId38"/>
    <p:sldId id="525" r:id="rId39"/>
    <p:sldId id="526" r:id="rId40"/>
    <p:sldId id="529" r:id="rId41"/>
    <p:sldId id="530" r:id="rId42"/>
    <p:sldId id="528" r:id="rId43"/>
    <p:sldId id="531" r:id="rId44"/>
    <p:sldId id="532" r:id="rId45"/>
    <p:sldId id="533" r:id="rId46"/>
    <p:sldId id="534" r:id="rId47"/>
    <p:sldId id="535" r:id="rId48"/>
    <p:sldId id="536" r:id="rId49"/>
    <p:sldId id="537" r:id="rId50"/>
    <p:sldId id="538" r:id="rId51"/>
    <p:sldId id="539" r:id="rId52"/>
    <p:sldId id="540" r:id="rId53"/>
    <p:sldId id="541" r:id="rId54"/>
    <p:sldId id="542" r:id="rId55"/>
    <p:sldId id="543" r:id="rId56"/>
    <p:sldId id="544" r:id="rId57"/>
    <p:sldId id="545" r:id="rId58"/>
    <p:sldId id="548" r:id="rId59"/>
    <p:sldId id="546" r:id="rId60"/>
    <p:sldId id="547" r:id="rId61"/>
    <p:sldId id="550" r:id="rId62"/>
    <p:sldId id="549" r:id="rId63"/>
    <p:sldId id="312" r:id="rId64"/>
    <p:sldId id="275" r:id="rId65"/>
    <p:sldId id="495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0E7A2-156F-40D8-9042-B328BD19A520}">
          <p14:sldIdLst>
            <p14:sldId id="329"/>
            <p14:sldId id="448"/>
            <p14:sldId id="520"/>
            <p14:sldId id="437"/>
            <p14:sldId id="439"/>
            <p14:sldId id="436"/>
            <p14:sldId id="438"/>
            <p14:sldId id="441"/>
            <p14:sldId id="440"/>
            <p14:sldId id="451"/>
            <p14:sldId id="491"/>
            <p14:sldId id="492"/>
            <p14:sldId id="493"/>
            <p14:sldId id="498"/>
            <p14:sldId id="494"/>
            <p14:sldId id="521"/>
            <p14:sldId id="499"/>
            <p14:sldId id="500"/>
            <p14:sldId id="501"/>
            <p14:sldId id="497"/>
            <p14:sldId id="455"/>
            <p14:sldId id="456"/>
            <p14:sldId id="457"/>
            <p14:sldId id="458"/>
            <p14:sldId id="442"/>
            <p14:sldId id="450"/>
            <p14:sldId id="326"/>
            <p14:sldId id="453"/>
            <p14:sldId id="443"/>
            <p14:sldId id="454"/>
            <p14:sldId id="452"/>
            <p14:sldId id="522"/>
            <p14:sldId id="523"/>
            <p14:sldId id="524"/>
            <p14:sldId id="525"/>
            <p14:sldId id="526"/>
            <p14:sldId id="529"/>
            <p14:sldId id="530"/>
            <p14:sldId id="528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8"/>
            <p14:sldId id="546"/>
            <p14:sldId id="547"/>
            <p14:sldId id="550"/>
            <p14:sldId id="549"/>
            <p14:sldId id="312"/>
            <p14:sldId id="275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36" autoAdjust="0"/>
  </p:normalViewPr>
  <p:slideViewPr>
    <p:cSldViewPr snapToGrid="0">
      <p:cViewPr varScale="1">
        <p:scale>
          <a:sx n="104" d="100"/>
          <a:sy n="104" d="100"/>
        </p:scale>
        <p:origin x="14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F325-4E3A-4A07-9D27-CCF5150B338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EEE41-A4DF-4714-A5A0-DF34E988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8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4F601-252A-45E2-9DD7-BE4ED440ECE7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7AC0A-6604-464F-889C-A0807269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37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https://www.cancer.gov/about-cancer/treatment/clinical-trials/nci-supported/nci-match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59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91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Graphic: https://www.sciencedirect.com/science/article/pii/S009082581530175X?via%3Dihub and “Umbrella Trial_NCI Match”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6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baseline="-25000" dirty="0" err="1"/>
              <a:t>pool</a:t>
            </a:r>
            <a:r>
              <a:rPr lang="en-US" baseline="-25000" dirty="0"/>
              <a:t> </a:t>
            </a:r>
            <a:r>
              <a:rPr lang="en-US" baseline="0" dirty="0"/>
              <a:t>represents the sample size from pooling all groups with a 1 indicator</a:t>
            </a:r>
            <a:endParaRPr lang="en-US" dirty="0"/>
          </a:p>
          <a:p>
            <a:r>
              <a:rPr lang="en-US" dirty="0" err="1"/>
              <a:t>p</a:t>
            </a:r>
            <a:r>
              <a:rPr lang="en-US" baseline="-25000" dirty="0" err="1"/>
              <a:t>pool</a:t>
            </a:r>
            <a:r>
              <a:rPr lang="en-US" baseline="0" dirty="0"/>
              <a:t> represents the estimated probability within each pooled MEM</a:t>
            </a:r>
          </a:p>
          <a:p>
            <a:r>
              <a:rPr lang="en-US" baseline="0" dirty="0" err="1"/>
              <a:t>pi_e</a:t>
            </a:r>
            <a:r>
              <a:rPr lang="en-US" baseline="0" dirty="0"/>
              <a:t> and pi_EB_10 are the estimated model weights assigned to each configuration of exchangeability (i.e., MEM) based on the data and prior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4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ESSS(t</a:t>
            </a:r>
            <a:r>
              <a:rPr lang="en-US" baseline="-25000" dirty="0"/>
              <a:t>b</a:t>
            </a:r>
            <a:r>
              <a:rPr lang="en-US" baseline="0" dirty="0"/>
              <a:t>): effective supplemental sample size at time t</a:t>
            </a:r>
            <a:r>
              <a:rPr lang="en-US" baseline="-25000" dirty="0"/>
              <a:t>b</a:t>
            </a:r>
            <a:r>
              <a:rPr lang="en-US" baseline="0" dirty="0"/>
              <a:t> (i.e., block 1/2/3/4/etc.)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n</a:t>
            </a:r>
            <a:r>
              <a:rPr lang="en-US" baseline="-25000" dirty="0" err="1"/>
              <a:t>A</a:t>
            </a:r>
            <a:r>
              <a:rPr lang="en-US" baseline="0" dirty="0"/>
              <a:t>(t</a:t>
            </a:r>
            <a:r>
              <a:rPr lang="en-US" baseline="-25000" dirty="0"/>
              <a:t>b</a:t>
            </a:r>
            <a:r>
              <a:rPr lang="en-US" baseline="0" dirty="0"/>
              <a:t>) and </a:t>
            </a:r>
            <a:r>
              <a:rPr lang="en-US" baseline="0" dirty="0" err="1"/>
              <a:t>n</a:t>
            </a:r>
            <a:r>
              <a:rPr lang="en-US" baseline="-25000" dirty="0" err="1"/>
              <a:t>B</a:t>
            </a:r>
            <a:r>
              <a:rPr lang="en-US" baseline="0" dirty="0"/>
              <a:t>(t</a:t>
            </a:r>
            <a:r>
              <a:rPr lang="en-US" baseline="-25000" dirty="0"/>
              <a:t>b</a:t>
            </a:r>
            <a:r>
              <a:rPr lang="en-US" baseline="0" dirty="0"/>
              <a:t>) are the observed same sizes in Arm A and Arm B, respectively, at the block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R(t</a:t>
            </a:r>
            <a:r>
              <a:rPr lang="en-US" baseline="-25000" dirty="0"/>
              <a:t>b</a:t>
            </a:r>
            <a:r>
              <a:rPr lang="en-US" baseline="0" dirty="0"/>
              <a:t>) is the number left to enroll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3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Woodcock, Janet, and Lisa M. LaVange. "Master protocols to study multiple therapies, multiple diseases, or both."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England Journal of Medicine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377.1 (2017): 62-70.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0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https://jamanetwork.com/journals/jamaoncology/fullarticle/2591161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West, Howard Jack. "Novel precision medicine trial designs: umbrellas and baskets." </a:t>
            </a:r>
            <a:r>
              <a:rPr lang="en-US" i="1" dirty="0"/>
              <a:t>JAMA oncology</a:t>
            </a:r>
            <a:r>
              <a:rPr lang="en-US" dirty="0"/>
              <a:t> 3.3 (2017): 423-423.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0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https://www.nejm.org/doi/full/10.1056/NEJMra1510062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8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https://www.nejm.org/doi/full/10.1056/NEJMra1510062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5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Kim, Edward S., et al. "The BATTLE trial: personalizing therapy for lung cancer." </a:t>
            </a:r>
            <a:r>
              <a:rPr lang="en-US" i="1" dirty="0"/>
              <a:t>Cancer discovery</a:t>
            </a:r>
            <a:r>
              <a:rPr lang="en-US" dirty="0"/>
              <a:t> 1.1 (2011): 44-53.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Kim, Edward S., et al. "The BATTLE trial: personalizing therapy for lung cancer."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 discovery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1.1 (2011): 44-53.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3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Heinrich, Michael C., et al. "Phase II, open-label study evaluating the activity of imatinib in treating life-threatening malignancies known to be associated with imatinib-sensitive tyrosine kinases."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Cancer Research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14.9 (2008): 2717-2725.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97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1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6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8307"/>
            <a:ext cx="10515600" cy="10186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393"/>
            <a:ext cx="10515600" cy="40605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8306"/>
            <a:ext cx="10515600" cy="7723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3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05606"/>
            <a:ext cx="10515600" cy="7850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37" y="2599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3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9652"/>
            <a:ext cx="3932237" cy="11577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9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18306"/>
            <a:ext cx="10515600" cy="77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BABFF-207A-4E17-BB6B-068052E132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483"/>
            <a:ext cx="5372100" cy="4881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200" y="856028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40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6800" y="1130528"/>
            <a:ext cx="10058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Adaptive and Bayesian Methods for Clinical Trial Design Short Course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Dr. Alex Kaizer</a:t>
            </a:r>
          </a:p>
          <a:p>
            <a:endParaRPr lang="en-US" sz="2000" dirty="0"/>
          </a:p>
          <a:p>
            <a:r>
              <a:rPr lang="en-US" sz="2800" b="1" i="1" dirty="0"/>
              <a:t>Master Protocol Designs</a:t>
            </a:r>
          </a:p>
        </p:txBody>
      </p:sp>
    </p:spTree>
    <p:extLst>
      <p:ext uri="{BB962C8B-B14F-4D97-AF65-F5344CB8AC3E}">
        <p14:creationId xmlns:p14="http://schemas.microsoft.com/office/powerpoint/2010/main" val="8931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D4E4-138B-425A-B2AA-4576A54E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F4088-D5D1-4425-9E46-AA01B4994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Designs can be noncomparative or comparative</a:t>
            </a:r>
          </a:p>
          <a:p>
            <a:pPr lvl="1"/>
            <a:r>
              <a:rPr lang="en-US" dirty="0"/>
              <a:t>If comparative, you may have a common control group or multiple control groups depending on design</a:t>
            </a:r>
          </a:p>
          <a:p>
            <a:r>
              <a:rPr lang="en-US" dirty="0"/>
              <a:t>Designs can include adaptive elements or not</a:t>
            </a:r>
          </a:p>
          <a:p>
            <a:r>
              <a:rPr lang="en-US" dirty="0"/>
              <a:t>Designs can be exploratory or confirmatory</a:t>
            </a:r>
          </a:p>
          <a:p>
            <a:r>
              <a:rPr lang="en-US" dirty="0"/>
              <a:t>LOTS of flexibility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176B5-8524-4983-8BA9-B231286B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1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B662A9-E787-476F-9A2E-FD924D3D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Considerations for Master Protocols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919F37-6643-444D-92D0-0C7E47D6F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5AC76-DF52-4252-AF7C-ADE774B5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7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C133-AC07-4B26-8FD4-4C835BFB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Move to Precision Medicine in Oncology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28FF-BF3D-485A-AD22-CAFBD27C5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Traditionally, studies designed for a particular histology or “indication”</a:t>
            </a:r>
          </a:p>
          <a:p>
            <a:r>
              <a:rPr lang="en-US" dirty="0"/>
              <a:t>Therapies that target particular genetic alterations have been developed</a:t>
            </a:r>
          </a:p>
          <a:p>
            <a:r>
              <a:rPr lang="en-US" dirty="0"/>
              <a:t>Partition cancers into many small molecular subtypes</a:t>
            </a:r>
          </a:p>
          <a:p>
            <a:r>
              <a:rPr lang="en-US" dirty="0"/>
              <a:t>Potential heterogeneity in treatment benefit by indication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E499B-4C03-4E74-A002-1EFA2F27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C133-AC07-4B26-8FD4-4C835BFB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28FF-BF3D-485A-AD22-CAFBD27C5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protocols provide a flexible approach to designs with multiple indications, but have their own challenges (Woodcock and </a:t>
            </a:r>
            <a:r>
              <a:rPr lang="en-US" dirty="0" err="1"/>
              <a:t>LaVange</a:t>
            </a:r>
            <a:r>
              <a:rPr lang="en-US" dirty="0"/>
              <a:t>, 2017; Hobbs et al., 2018)</a:t>
            </a:r>
          </a:p>
          <a:p>
            <a:r>
              <a:rPr lang="en-US" dirty="0"/>
              <a:t>Often, we have small n for each indication (e.g., basket)</a:t>
            </a:r>
          </a:p>
          <a:p>
            <a:r>
              <a:rPr lang="en-US" dirty="0"/>
              <a:t>Indication/subgroup heterogeneity</a:t>
            </a:r>
          </a:p>
          <a:p>
            <a:r>
              <a:rPr lang="en-US" dirty="0"/>
              <a:t>Designing multi-indication studies generally requires optimizing for one scenario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E499B-4C03-4E74-A002-1EFA2F27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5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309A-DE63-4540-BBB1-92337D50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173A-45DA-45A7-B7F4-23285BBE2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Subgroup Analyses</a:t>
            </a:r>
          </a:p>
          <a:p>
            <a:r>
              <a:rPr lang="en-US" dirty="0"/>
              <a:t>Type I Error Rate</a:t>
            </a:r>
          </a:p>
          <a:p>
            <a:r>
              <a:rPr lang="en-US" dirty="0"/>
              <a:t>Strength of Type I Error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9B04E-E7FE-42D9-A4D4-DE094BE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6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C133-AC07-4B26-8FD4-4C835BFB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E499B-4C03-4E74-A002-1EFA2F27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4ACCE-3D4E-4718-A001-8D74AD0BE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4322"/>
            <a:ext cx="5921253" cy="4343776"/>
          </a:xfrm>
          <a:prstGeom prst="rect">
            <a:avLst/>
          </a:prstGeom>
        </p:spPr>
      </p:pic>
      <p:pic>
        <p:nvPicPr>
          <p:cNvPr id="2080" name="Graphic 90" descr="Shopping basket">
            <a:extLst>
              <a:ext uri="{FF2B5EF4-FFF2-40B4-BE49-F238E27FC236}">
                <a16:creationId xmlns:a16="http://schemas.microsoft.com/office/drawing/2014/main" id="{E08C02FA-13A6-1B5E-99F0-2371F0606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Graphic 91" descr="Shopping basket">
            <a:extLst>
              <a:ext uri="{FF2B5EF4-FFF2-40B4-BE49-F238E27FC236}">
                <a16:creationId xmlns:a16="http://schemas.microsoft.com/office/drawing/2014/main" id="{46B25BB6-2A89-675E-5971-3829FAB3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Graphic 92" descr="Shopping basket">
            <a:extLst>
              <a:ext uri="{FF2B5EF4-FFF2-40B4-BE49-F238E27FC236}">
                <a16:creationId xmlns:a16="http://schemas.microsoft.com/office/drawing/2014/main" id="{194938DC-7806-2760-D7B1-8BCB99B8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phic 93" descr="Shopping basket">
            <a:extLst>
              <a:ext uri="{FF2B5EF4-FFF2-40B4-BE49-F238E27FC236}">
                <a16:creationId xmlns:a16="http://schemas.microsoft.com/office/drawing/2014/main" id="{63559B17-7892-1D44-A4F1-C1E67EBF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phic 94" descr="Shopping basket">
            <a:extLst>
              <a:ext uri="{FF2B5EF4-FFF2-40B4-BE49-F238E27FC236}">
                <a16:creationId xmlns:a16="http://schemas.microsoft.com/office/drawing/2014/main" id="{3B472F15-AEAD-FFD2-96B3-7DD8386F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phic 95" descr="Shopping basket">
            <a:extLst>
              <a:ext uri="{FF2B5EF4-FFF2-40B4-BE49-F238E27FC236}">
                <a16:creationId xmlns:a16="http://schemas.microsoft.com/office/drawing/2014/main" id="{89B7CFF3-A0DD-9F1E-AA39-942DDFA6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Graphic 96" descr="Shopping basket">
            <a:extLst>
              <a:ext uri="{FF2B5EF4-FFF2-40B4-BE49-F238E27FC236}">
                <a16:creationId xmlns:a16="http://schemas.microsoft.com/office/drawing/2014/main" id="{5AB9EF2E-B073-C758-7D3D-F997268A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phic 97" descr="Shopping basket">
            <a:extLst>
              <a:ext uri="{FF2B5EF4-FFF2-40B4-BE49-F238E27FC236}">
                <a16:creationId xmlns:a16="http://schemas.microsoft.com/office/drawing/2014/main" id="{4B4C7F2C-8381-0D7F-3E86-E82B1A333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Graphic 98" descr="Shopping basket">
            <a:extLst>
              <a:ext uri="{FF2B5EF4-FFF2-40B4-BE49-F238E27FC236}">
                <a16:creationId xmlns:a16="http://schemas.microsoft.com/office/drawing/2014/main" id="{F92DC876-DE8C-181C-6A87-AD4DFD8F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Graphic 99" descr="Shopping basket">
            <a:extLst>
              <a:ext uri="{FF2B5EF4-FFF2-40B4-BE49-F238E27FC236}">
                <a16:creationId xmlns:a16="http://schemas.microsoft.com/office/drawing/2014/main" id="{A987D619-F9F3-E9A9-0B02-2F68A194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Graphic 100" descr="Shopping basket">
            <a:extLst>
              <a:ext uri="{FF2B5EF4-FFF2-40B4-BE49-F238E27FC236}">
                <a16:creationId xmlns:a16="http://schemas.microsoft.com/office/drawing/2014/main" id="{6B7F421D-C353-40A6-C707-A1791199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Graphic 101" descr="Shopping basket">
            <a:extLst>
              <a:ext uri="{FF2B5EF4-FFF2-40B4-BE49-F238E27FC236}">
                <a16:creationId xmlns:a16="http://schemas.microsoft.com/office/drawing/2014/main" id="{99CC10C8-2587-CB70-B243-A46C685F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Graphic 102" descr="Shopping basket">
            <a:extLst>
              <a:ext uri="{FF2B5EF4-FFF2-40B4-BE49-F238E27FC236}">
                <a16:creationId xmlns:a16="http://schemas.microsoft.com/office/drawing/2014/main" id="{EFCBF7CB-92FF-1EC7-0E1D-929908DB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Graphic 103" descr="Shopping basket">
            <a:extLst>
              <a:ext uri="{FF2B5EF4-FFF2-40B4-BE49-F238E27FC236}">
                <a16:creationId xmlns:a16="http://schemas.microsoft.com/office/drawing/2014/main" id="{29C9212B-D32A-275B-8F1B-CD3E043B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Graphic 104" descr="Shopping basket">
            <a:extLst>
              <a:ext uri="{FF2B5EF4-FFF2-40B4-BE49-F238E27FC236}">
                <a16:creationId xmlns:a16="http://schemas.microsoft.com/office/drawing/2014/main" id="{0ADF19A9-BC22-2FF7-D967-557DC667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Graphic 105" descr="Shopping basket">
            <a:extLst>
              <a:ext uri="{FF2B5EF4-FFF2-40B4-BE49-F238E27FC236}">
                <a16:creationId xmlns:a16="http://schemas.microsoft.com/office/drawing/2014/main" id="{BB397800-BF87-E09F-A587-EB43A9D6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Graphic 106" descr="Shopping basket">
            <a:extLst>
              <a:ext uri="{FF2B5EF4-FFF2-40B4-BE49-F238E27FC236}">
                <a16:creationId xmlns:a16="http://schemas.microsoft.com/office/drawing/2014/main" id="{E1745EB9-B1DC-5A95-DAB8-D4ABD2EB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Graphic 107" descr="Shopping basket">
            <a:extLst>
              <a:ext uri="{FF2B5EF4-FFF2-40B4-BE49-F238E27FC236}">
                <a16:creationId xmlns:a16="http://schemas.microsoft.com/office/drawing/2014/main" id="{FC86F1DF-FBB1-C6A9-F885-CB618338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Graphic 108" descr="Shopping basket">
            <a:extLst>
              <a:ext uri="{FF2B5EF4-FFF2-40B4-BE49-F238E27FC236}">
                <a16:creationId xmlns:a16="http://schemas.microsoft.com/office/drawing/2014/main" id="{A9E876C6-B96D-0435-959A-C4F61F15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Graphic 109" descr="Shopping basket">
            <a:extLst>
              <a:ext uri="{FF2B5EF4-FFF2-40B4-BE49-F238E27FC236}">
                <a16:creationId xmlns:a16="http://schemas.microsoft.com/office/drawing/2014/main" id="{8C5E3964-2E77-731B-8472-05F6D37F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Graphic 110" descr="Shopping basket">
            <a:extLst>
              <a:ext uri="{FF2B5EF4-FFF2-40B4-BE49-F238E27FC236}">
                <a16:creationId xmlns:a16="http://schemas.microsoft.com/office/drawing/2014/main" id="{3F9083E6-BD09-D095-8635-7E06864A3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" t="-15694" r="-2827" b="-15694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Graphic 111" descr="Shopping basket">
            <a:extLst>
              <a:ext uri="{FF2B5EF4-FFF2-40B4-BE49-F238E27FC236}">
                <a16:creationId xmlns:a16="http://schemas.microsoft.com/office/drawing/2014/main" id="{2026F23B-558E-4CF7-6B26-2270AE32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Graphic 112" descr="Shopping basket">
            <a:extLst>
              <a:ext uri="{FF2B5EF4-FFF2-40B4-BE49-F238E27FC236}">
                <a16:creationId xmlns:a16="http://schemas.microsoft.com/office/drawing/2014/main" id="{F3D1A397-E087-E7FD-DB3D-908427F8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Graphic 113" descr="Shopping basket">
            <a:extLst>
              <a:ext uri="{FF2B5EF4-FFF2-40B4-BE49-F238E27FC236}">
                <a16:creationId xmlns:a16="http://schemas.microsoft.com/office/drawing/2014/main" id="{2E3BF44F-D837-AA29-54A3-07248A13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Graphic 114" descr="Shopping basket">
            <a:extLst>
              <a:ext uri="{FF2B5EF4-FFF2-40B4-BE49-F238E27FC236}">
                <a16:creationId xmlns:a16="http://schemas.microsoft.com/office/drawing/2014/main" id="{ABF35211-444F-4F60-DBD7-BDD7E4B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Graphic 115" descr="Shopping basket">
            <a:extLst>
              <a:ext uri="{FF2B5EF4-FFF2-40B4-BE49-F238E27FC236}">
                <a16:creationId xmlns:a16="http://schemas.microsoft.com/office/drawing/2014/main" id="{AD754E43-EA9C-0D54-6A99-D8A65E50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Graphic 116" descr="Shopping basket">
            <a:extLst>
              <a:ext uri="{FF2B5EF4-FFF2-40B4-BE49-F238E27FC236}">
                <a16:creationId xmlns:a16="http://schemas.microsoft.com/office/drawing/2014/main" id="{093C3C86-5E50-DDCD-0713-4641A3D5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Graphic 117" descr="Shopping basket">
            <a:extLst>
              <a:ext uri="{FF2B5EF4-FFF2-40B4-BE49-F238E27FC236}">
                <a16:creationId xmlns:a16="http://schemas.microsoft.com/office/drawing/2014/main" id="{C6DE7934-25C4-2303-4164-7349EE0A9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phic 118" descr="Shopping basket">
            <a:extLst>
              <a:ext uri="{FF2B5EF4-FFF2-40B4-BE49-F238E27FC236}">
                <a16:creationId xmlns:a16="http://schemas.microsoft.com/office/drawing/2014/main" id="{61CC0D73-039C-0B49-F2A1-24C5C19D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phic 119" descr="Shopping basket">
            <a:extLst>
              <a:ext uri="{FF2B5EF4-FFF2-40B4-BE49-F238E27FC236}">
                <a16:creationId xmlns:a16="http://schemas.microsoft.com/office/drawing/2014/main" id="{116B256F-EB8B-1EF8-7ED6-DC4EFF0F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-13605" r="-1447" b="-13605"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phic 200" descr="Shopping basket">
            <a:extLst>
              <a:ext uri="{FF2B5EF4-FFF2-40B4-BE49-F238E27FC236}">
                <a16:creationId xmlns:a16="http://schemas.microsoft.com/office/drawing/2014/main" id="{543A6BF0-1C79-29EC-9A5E-50565D8F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9" t="-14224" r="-868" b="-13164"/>
          <a:stretch>
            <a:fillRect/>
          </a:stretch>
        </p:blipFill>
        <p:spPr bwMode="auto">
          <a:xfrm>
            <a:off x="1131888" y="-889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phic 201" descr="Shopping basket">
            <a:extLst>
              <a:ext uri="{FF2B5EF4-FFF2-40B4-BE49-F238E27FC236}">
                <a16:creationId xmlns:a16="http://schemas.microsoft.com/office/drawing/2014/main" id="{DC118433-52A4-D5FC-D1DC-999CB31EC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2" t="-11861" b="-10838"/>
          <a:stretch>
            <a:fillRect/>
          </a:stretch>
        </p:blipFill>
        <p:spPr bwMode="auto">
          <a:xfrm>
            <a:off x="2981325" y="-85725"/>
            <a:ext cx="384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5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C133-AC07-4B26-8FD4-4C835BFB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28FF-BF3D-485A-AD22-CAFBD27C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4800"/>
            <a:ext cx="10515600" cy="20621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Subgroup Analysis:</a:t>
            </a:r>
          </a:p>
          <a:p>
            <a:r>
              <a:rPr lang="en-US" dirty="0"/>
              <a:t>Pooled (combine all 5 baskets)</a:t>
            </a:r>
          </a:p>
          <a:p>
            <a:r>
              <a:rPr lang="en-US" dirty="0"/>
              <a:t>Independent (analyze each separately)</a:t>
            </a:r>
          </a:p>
          <a:p>
            <a:r>
              <a:rPr lang="en-US" dirty="0"/>
              <a:t>Information sharing between baskets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E499B-4C03-4E74-A002-1EFA2F27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BD71C-90B5-4B53-B13F-A33E5DBBE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9355"/>
            <a:ext cx="5517159" cy="21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C133-AC07-4B26-8FD4-4C835BFB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28FF-BF3D-485A-AD22-CAFBD27C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4800"/>
            <a:ext cx="10515600" cy="20621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Type I Error Rate:</a:t>
            </a:r>
          </a:p>
          <a:p>
            <a:r>
              <a:rPr lang="en-US" dirty="0"/>
              <a:t>Marginal (basket-specific)</a:t>
            </a:r>
          </a:p>
          <a:p>
            <a:r>
              <a:rPr lang="en-US" dirty="0"/>
              <a:t>Family-wise (consider all basket outcomes)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E499B-4C03-4E74-A002-1EFA2F27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BD71C-90B5-4B53-B13F-A33E5DBBE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9355"/>
            <a:ext cx="5517159" cy="21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C133-AC07-4B26-8FD4-4C835BFB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28FF-BF3D-485A-AD22-CAFBD27C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4800"/>
            <a:ext cx="10515600" cy="20621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Strength of Type I Error Control:</a:t>
            </a:r>
          </a:p>
          <a:p>
            <a:r>
              <a:rPr lang="en-US" dirty="0"/>
              <a:t>Weak (family-wise type I error for global null)</a:t>
            </a:r>
          </a:p>
          <a:p>
            <a:r>
              <a:rPr lang="en-US" dirty="0"/>
              <a:t>Strong (family-wise type I error for </a:t>
            </a:r>
            <a:r>
              <a:rPr lang="en-US" i="1" dirty="0"/>
              <a:t>any</a:t>
            </a:r>
            <a:r>
              <a:rPr lang="en-US" dirty="0"/>
              <a:t> scenario)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E499B-4C03-4E74-A002-1EFA2F27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BD71C-90B5-4B53-B13F-A33E5DBBE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9355"/>
            <a:ext cx="5517159" cy="21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9C72-F947-4EEC-AF6D-B2C4DA8F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Considerations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40B4-F5E0-4F0E-A3A5-B777AD441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one right combination for all studies</a:t>
            </a:r>
          </a:p>
          <a:p>
            <a:r>
              <a:rPr lang="en-US" dirty="0"/>
              <a:t>The context matters for what approach(es) you consider</a:t>
            </a:r>
          </a:p>
          <a:p>
            <a:pPr lvl="1"/>
            <a:r>
              <a:rPr lang="en-US" dirty="0"/>
              <a:t>Early phase trials may be more exploratory and focus on marginal type I error control</a:t>
            </a:r>
          </a:p>
          <a:p>
            <a:pPr lvl="1"/>
            <a:r>
              <a:rPr lang="en-US" dirty="0"/>
              <a:t>Later phase trials may be more confirmatory and focus on family-wise type I error control</a:t>
            </a:r>
          </a:p>
          <a:p>
            <a:pPr lvl="1"/>
            <a:r>
              <a:rPr lang="en-US" dirty="0"/>
              <a:t>Subgroup analyses may be driven by biological/clinical knowledge, practical considerations with data sources (e.g., similar study design and inclusion criteria), or regulatory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EE6A3-FA80-416A-94C0-712B0A62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57999B-0518-1909-8E20-D92950A2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2756"/>
            <a:ext cx="5723291" cy="3967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8A8B9-C933-DB65-F252-64914B62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Papers: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826C5-B4D7-B027-176D-C282D529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72C06-6FE7-27F0-5E3C-4A559B9C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871" y="918307"/>
            <a:ext cx="5366657" cy="2982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1278B-2F7E-6105-89A1-C634CC378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83" y="3861164"/>
            <a:ext cx="5366657" cy="29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2B2A44-5D6B-4556-8EDB-E349BF45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 and Umbrella Case Studies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739CCC-2D74-41A0-92EA-6D9FCC092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E499B-4C03-4E74-A002-1EFA2F27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86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CA91-4E64-4C06-BDEE-C5E00D7E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Umbrella Trial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BAB1-80E4-4111-AADE-A018C356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8D82A-ED27-45B0-88F7-A90BA85A4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26"/>
          <a:stretch/>
        </p:blipFill>
        <p:spPr>
          <a:xfrm>
            <a:off x="838200" y="1798869"/>
            <a:ext cx="10810875" cy="50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1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C53D-09CE-448C-93FC-78B3D036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Umbrella Example: Study Design (BATTLE-1)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CEED-9E1B-4D03-845E-1554241A5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Outcome was complete or partial response, stable disease, progression free survival, overall survival, toxicity</a:t>
            </a:r>
          </a:p>
          <a:p>
            <a:r>
              <a:rPr lang="en-US" dirty="0"/>
              <a:t>Phase II, single-center, comparative trial with (response) adaptive randomization</a:t>
            </a:r>
          </a:p>
          <a:p>
            <a:r>
              <a:rPr lang="en-US" dirty="0"/>
              <a:t>Four therapies (three mono and one combination)</a:t>
            </a:r>
          </a:p>
          <a:p>
            <a:r>
              <a:rPr lang="en-US" dirty="0"/>
              <a:t>Study enrolled advanced NSCLC with specific mutations</a:t>
            </a:r>
          </a:p>
          <a:p>
            <a:r>
              <a:rPr lang="en-US" dirty="0"/>
              <a:t>255 adults who had at least 1 failed chemotherapy regimen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8EB7-496F-44EE-B8AF-048D5C11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98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9E65D-F1BD-4AB0-9A21-9CC0208A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9F783-97A8-41E7-A0BA-514F428C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Umbrella Example cont.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15" y="1735787"/>
            <a:ext cx="6715314" cy="51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05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AAE9-AC53-4822-A166-B609576B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Umbrella Example: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88C9-9ADF-4FB2-B6F2-3CF5D7AE8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511"/>
            <a:ext cx="10515600" cy="4060569"/>
          </a:xfrm>
        </p:spPr>
        <p:txBody>
          <a:bodyPr/>
          <a:lstStyle/>
          <a:p>
            <a:r>
              <a:rPr lang="en-US" dirty="0"/>
              <a:t>Demonstrated the feasibility of the umbrella design to advance personalized treatment of NSCLC</a:t>
            </a:r>
          </a:p>
          <a:p>
            <a:r>
              <a:rPr lang="en-US" dirty="0"/>
              <a:t>Different responses by mutation type and status: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0BE93-BE91-44EC-B697-72C0E5B3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E22C1-16C0-4F8E-8390-79F8BFAE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35" y="3147192"/>
            <a:ext cx="10334625" cy="37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11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C38B-B72F-4E79-A2B2-4AA42890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 Trial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3583A-6F5B-4D8D-B1F3-B3FA6947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36578"/>
            <a:ext cx="7143939" cy="45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3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C53D-09CE-448C-93FC-78B3D036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 Example: 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CEED-9E1B-4D03-845E-1554241A5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 was tumor response to determine what cancers were responsive to imatinib</a:t>
            </a:r>
          </a:p>
          <a:p>
            <a:r>
              <a:rPr lang="en-US" dirty="0"/>
              <a:t>Phase 2, multicenter, open-label, noncomparative trial</a:t>
            </a:r>
          </a:p>
          <a:p>
            <a:r>
              <a:rPr lang="en-US" dirty="0"/>
              <a:t>Enrolled 40 cancers (solid tumors and hematologic cancers) with activation of imatinib target kinases</a:t>
            </a:r>
          </a:p>
          <a:p>
            <a:r>
              <a:rPr lang="en-US" dirty="0"/>
              <a:t>186 patients who were 15 years of age or older enrolled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8EB7-496F-44EE-B8AF-048D5C11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26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4133" y="118533"/>
            <a:ext cx="11243733" cy="118533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66667" y="897467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Small </a:t>
            </a:r>
            <a:r>
              <a:rPr lang="en-US" sz="2800" i="1" dirty="0"/>
              <a:t>n</a:t>
            </a:r>
            <a:r>
              <a:rPr lang="en-US" sz="2800" dirty="0"/>
              <a:t> in each indication leads to a statistical challenge:</a:t>
            </a:r>
          </a:p>
          <a:p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Pool all data together and ignore subgroup effects?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Analyze indications separately with minimal power?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33"/>
            <a:ext cx="8441729" cy="63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9312-810A-47B0-9FBB-4E0E8476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 Trial Example: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2683-B5AB-40FA-95B8-EDB20E6CB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benefit largely confined to indications with known genomic mechanisms</a:t>
            </a:r>
          </a:p>
          <a:p>
            <a:r>
              <a:rPr lang="en-US" dirty="0"/>
              <a:t>Used results to illustrate important role for molecular characterization of tumors to better identify patients who are more likely to benefit from imatinib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54D12-559B-4BD8-8AB8-B29AF320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56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5026-D8D0-4918-B880-7A7D3AED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Umbrella/Basket Trial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988D-9869-4C60-8DF4-2B853E4BF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06FB1-70C2-40D0-A1A2-A2BA3118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62BAB-3431-4169-BD91-D76E0BF2F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872"/>
          <a:stretch/>
        </p:blipFill>
        <p:spPr>
          <a:xfrm>
            <a:off x="395287" y="1696085"/>
            <a:ext cx="11401425" cy="51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8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unifying design types for complex research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58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C53D-09CE-448C-93FC-78B3D036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Umbrella/Basket Example: 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CEED-9E1B-4D03-845E-1554241A5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 is tumor response and progression free survival</a:t>
            </a:r>
          </a:p>
          <a:p>
            <a:r>
              <a:rPr lang="en-US" dirty="0"/>
              <a:t>Attempting to determine if treating cancers according to molecular abnormalities is effective</a:t>
            </a:r>
          </a:p>
          <a:p>
            <a:r>
              <a:rPr lang="en-US" dirty="0"/>
              <a:t>Phase II, multicenter, noncomparative trial</a:t>
            </a:r>
          </a:p>
          <a:p>
            <a:r>
              <a:rPr lang="en-US" dirty="0"/>
              <a:t>Testing 30 treatments (as of May 2016) that are FDA approved or investigational that target gene abnormalities</a:t>
            </a:r>
          </a:p>
          <a:p>
            <a:r>
              <a:rPr lang="en-US" dirty="0"/>
              <a:t>Enrolling advanced solid tumors, lymphomas, or myeloma</a:t>
            </a:r>
          </a:p>
          <a:p>
            <a:r>
              <a:rPr lang="en-US" dirty="0"/>
              <a:t>Target of 35 adults per substudy, pediatric study began in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8EB7-496F-44EE-B8AF-048D5C11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95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83FB3-F222-4673-AD5A-E83ED1D5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EBD801-539A-4494-8801-B6124C282271}"/>
              </a:ext>
            </a:extLst>
          </p:cNvPr>
          <p:cNvGraphicFramePr>
            <a:graphicFrameLocks noGrp="1"/>
          </p:cNvGraphicFramePr>
          <p:nvPr/>
        </p:nvGraphicFramePr>
        <p:xfrm>
          <a:off x="7000307" y="1299119"/>
          <a:ext cx="4988879" cy="5519784"/>
        </p:xfrm>
        <a:graphic>
          <a:graphicData uri="http://schemas.openxmlformats.org/drawingml/2006/table">
            <a:tbl>
              <a:tblPr/>
              <a:tblGrid>
                <a:gridCol w="646669">
                  <a:extLst>
                    <a:ext uri="{9D8B030D-6E8A-4147-A177-3AD203B41FA5}">
                      <a16:colId xmlns:a16="http://schemas.microsoft.com/office/drawing/2014/main" val="3460439709"/>
                    </a:ext>
                  </a:extLst>
                </a:gridCol>
                <a:gridCol w="1747544">
                  <a:extLst>
                    <a:ext uri="{9D8B030D-6E8A-4147-A177-3AD203B41FA5}">
                      <a16:colId xmlns:a16="http://schemas.microsoft.com/office/drawing/2014/main" val="1979755546"/>
                    </a:ext>
                  </a:extLst>
                </a:gridCol>
                <a:gridCol w="2594666">
                  <a:extLst>
                    <a:ext uri="{9D8B030D-6E8A-4147-A177-3AD203B41FA5}">
                      <a16:colId xmlns:a16="http://schemas.microsoft.com/office/drawing/2014/main" val="452787281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>
                          <a:solidFill>
                            <a:srgbClr val="2E2E2E"/>
                          </a:solidFill>
                          <a:effectLst/>
                          <a:latin typeface="Noto Sans"/>
                        </a:rPr>
                        <a:t>Arm</a:t>
                      </a:r>
                    </a:p>
                  </a:txBody>
                  <a:tcPr marL="127232" marR="127232" marT="127232" marB="12723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>
                          <a:solidFill>
                            <a:srgbClr val="2E2E2E"/>
                          </a:solidFill>
                          <a:effectLst/>
                          <a:latin typeface="Noto Sans"/>
                        </a:rPr>
                        <a:t>Targeted Genetic Change</a:t>
                      </a:r>
                    </a:p>
                  </a:txBody>
                  <a:tcPr marL="127232" marR="127232" marT="127232" marB="12723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>
                          <a:solidFill>
                            <a:srgbClr val="2E2E2E"/>
                          </a:solidFill>
                          <a:effectLst/>
                          <a:latin typeface="Noto Sans"/>
                        </a:rPr>
                        <a:t>Drug(s)</a:t>
                      </a:r>
                    </a:p>
                  </a:txBody>
                  <a:tcPr marL="127232" marR="127232" marT="127232" marB="12723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3108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EGFR mut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Afatinib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9505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C2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MET ex 14 sk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Crizotinib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77086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E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EGFR T790M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AZD9291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1616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F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ALK transloc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Crizotinib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9759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G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ROS1 transloc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Crizotinib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03088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J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HER2 amp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Trastuzumab, Pertuzumab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5483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K1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FGFR amp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Erdafitinib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6508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K2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FGFR mut or fusions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Erdafitinib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3259"/>
                  </a:ext>
                </a:extLst>
              </a:tr>
              <a:tr h="483482">
                <a:tc gridSpan="3">
                  <a:txBody>
                    <a:bodyPr/>
                    <a:lstStyle/>
                    <a:p>
                      <a:pPr rtl="0" fontAlgn="t"/>
                      <a:r>
                        <a:rPr lang="en-US" sz="1500" i="1" dirty="0">
                          <a:solidFill>
                            <a:srgbClr val="2E2E2E"/>
                          </a:solidFill>
                          <a:effectLst/>
                          <a:latin typeface="inherit"/>
                        </a:rPr>
                        <a:t>And more…</a:t>
                      </a: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1500" dirty="0">
                        <a:solidFill>
                          <a:srgbClr val="2E2E2E"/>
                        </a:solidFill>
                        <a:effectLst/>
                        <a:latin typeface="inherit"/>
                      </a:endParaRP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1500" dirty="0">
                        <a:solidFill>
                          <a:srgbClr val="2E2E2E"/>
                        </a:solidFill>
                        <a:effectLst/>
                        <a:latin typeface="inherit"/>
                      </a:endParaRPr>
                    </a:p>
                  </a:txBody>
                  <a:tcPr marL="127232" marR="127232" marT="127232" marB="127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3091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7" y="1507852"/>
            <a:ext cx="6755464" cy="41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55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BC774F-082A-3BEF-57A0-32EA7807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Trial Case Study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AF4B84-0BC1-1948-22CA-FF2F330A4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deep dive into a sequential Bayesian platform trial for Ebola, with a proposed modification to incorporate information sharing and adaptive randomization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68BE2-3317-1B54-CC22-157E8F9A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1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55A382-1354-3C69-EAC2-BF24EBD1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Papers</a:t>
            </a:r>
          </a:p>
        </p:txBody>
      </p:sp>
      <p:pic>
        <p:nvPicPr>
          <p:cNvPr id="8" name="Content Placeholder 7" descr="A close-up of a document&#10;&#10;Description automatically generated">
            <a:extLst>
              <a:ext uri="{FF2B5EF4-FFF2-40B4-BE49-F238E27FC236}">
                <a16:creationId xmlns:a16="http://schemas.microsoft.com/office/drawing/2014/main" id="{2698ED05-ACE3-F8E5-BCBB-68E75938C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19" y="1937006"/>
            <a:ext cx="5958406" cy="40608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FC3AF-CFA8-0E98-6026-86D3F0DE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ECFDFA-E2F2-8636-FB29-E4E835ACC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70" y="1729424"/>
            <a:ext cx="5201330" cy="2089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191092-8D02-8A15-FB7A-B6397360B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819286"/>
            <a:ext cx="3993736" cy="26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2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8696-EA22-EEE3-DB2D-89A0985D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Ebola Virus Disease Outbreak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026F4-20E6-A5AF-B337-3E344E6CE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cases recorded in Guinea in December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487BA-F387-6B81-A1E9-7DCD57A0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 descr="A map of the virus&#10;&#10;Description automatically generated">
            <a:extLst>
              <a:ext uri="{FF2B5EF4-FFF2-40B4-BE49-F238E27FC236}">
                <a16:creationId xmlns:a16="http://schemas.microsoft.com/office/drawing/2014/main" id="{C79ED9A4-AD35-CD29-4D49-17B697E2E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7045"/>
            <a:ext cx="7570573" cy="4021867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21F5EDDB-AADF-7808-B66B-DEEAD4588A27}"/>
              </a:ext>
            </a:extLst>
          </p:cNvPr>
          <p:cNvSpPr txBox="1"/>
          <p:nvPr/>
        </p:nvSpPr>
        <p:spPr>
          <a:xfrm>
            <a:off x="2051699" y="6614714"/>
            <a:ext cx="530057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Source: Mikael </a:t>
            </a:r>
            <a:r>
              <a:rPr sz="1000" spc="-95" dirty="0">
                <a:latin typeface="Arial"/>
                <a:cs typeface="Arial"/>
              </a:rPr>
              <a:t>Ha¨ </a:t>
            </a:r>
            <a:r>
              <a:rPr sz="1000" spc="-45" dirty="0">
                <a:latin typeface="Arial"/>
                <a:cs typeface="Arial"/>
              </a:rPr>
              <a:t>ggstro¨ </a:t>
            </a:r>
            <a:r>
              <a:rPr sz="1000" spc="-5" dirty="0">
                <a:latin typeface="Arial"/>
                <a:cs typeface="Arial"/>
              </a:rPr>
              <a:t>m contribution to Wikimedia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Commons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152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485D-3048-4DF3-5AD9-0AA3B5E1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Trial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80B62-F2E3-610C-2932-2EA9E85D5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NIH-sponsored Partnership for Research on Ebola Virus in Liberia II (PREVAIL II) (Dodd et al., 2016)</a:t>
            </a:r>
          </a:p>
          <a:p>
            <a:r>
              <a:rPr lang="en-US" dirty="0"/>
              <a:t>Sequentially considers multiple treatments within a single trial to most effectively identify beneficial therapeutics</a:t>
            </a:r>
          </a:p>
          <a:p>
            <a:r>
              <a:rPr lang="en-US" dirty="0"/>
              <a:t>PREVAIL II used a Bayesian design with frequent interim monitoring based on the posterior probability of increased survival in the treatment group</a:t>
            </a:r>
          </a:p>
          <a:p>
            <a:r>
              <a:rPr lang="en-US" dirty="0"/>
              <a:t>Primary outcome of 28-day mortality rate, assumed a Beta(1,1) prior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A01A2-1CFA-9153-DE76-E4737C89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A5206108-3017-93DF-A01B-188BE7EA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6208"/>
            <a:ext cx="9144000" cy="4840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379AE-EABB-4D48-7B06-3E06E30A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PREVAIL II Study Schematic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31F47-56AD-2DB0-F9D9-E439A7CF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6892E0-8E4F-C074-676C-F5E7E93A94A3}"/>
                  </a:ext>
                </a:extLst>
              </p:cNvPr>
              <p:cNvSpPr txBox="1"/>
              <p:nvPr/>
            </p:nvSpPr>
            <p:spPr>
              <a:xfrm>
                <a:off x="9218840" y="2359251"/>
                <a:ext cx="2898321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Each segment looks like a standard two-arm randomized trial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400" dirty="0"/>
                  <a:t> indicates a 50% probability of randomization to the experimental arm (i.e., 1:1 versus optimized standard of care [</a:t>
                </a:r>
                <a:r>
                  <a:rPr lang="en-US" sz="2400" dirty="0" err="1"/>
                  <a:t>oSOC</a:t>
                </a:r>
                <a:r>
                  <a:rPr lang="en-US" sz="2400" dirty="0"/>
                  <a:t>])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6892E0-8E4F-C074-676C-F5E7E93A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840" y="2359251"/>
                <a:ext cx="2898321" cy="5262979"/>
              </a:xfrm>
              <a:prstGeom prst="rect">
                <a:avLst/>
              </a:prstGeom>
              <a:blipFill>
                <a:blip r:embed="rId3"/>
                <a:stretch>
                  <a:fillRect l="-2731" t="-927" r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544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A5206108-3017-93DF-A01B-188BE7EA9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726208"/>
            <a:ext cx="9143999" cy="4840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379AE-EABB-4D48-7B06-3E06E30A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PREVAIL II Study Schematic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31F47-56AD-2DB0-F9D9-E439A7CF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E46BB-0A66-6ED1-80E6-B83BEC6ECCCB}"/>
              </a:ext>
            </a:extLst>
          </p:cNvPr>
          <p:cNvSpPr txBox="1"/>
          <p:nvPr/>
        </p:nvSpPr>
        <p:spPr>
          <a:xfrm>
            <a:off x="9218840" y="2359251"/>
            <a:ext cx="289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“winner” from the first segment goes on to be the </a:t>
            </a:r>
            <a:r>
              <a:rPr lang="en-US" sz="2400" dirty="0" err="1"/>
              <a:t>oSOC</a:t>
            </a:r>
            <a:r>
              <a:rPr lang="en-US" sz="2400" dirty="0"/>
              <a:t> in the second segment</a:t>
            </a:r>
          </a:p>
        </p:txBody>
      </p:sp>
    </p:spTree>
    <p:extLst>
      <p:ext uri="{BB962C8B-B14F-4D97-AF65-F5344CB8AC3E}">
        <p14:creationId xmlns:p14="http://schemas.microsoft.com/office/powerpoint/2010/main" val="1542823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A5206108-3017-93DF-A01B-188BE7EA9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726208"/>
            <a:ext cx="9143999" cy="4840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379AE-EABB-4D48-7B06-3E06E30A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PREVAIL II Study Schematic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31F47-56AD-2DB0-F9D9-E439A7CF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DD576-5C0D-DE21-2E12-13F6CEF19D2D}"/>
              </a:ext>
            </a:extLst>
          </p:cNvPr>
          <p:cNvSpPr txBox="1"/>
          <p:nvPr/>
        </p:nvSpPr>
        <p:spPr>
          <a:xfrm>
            <a:off x="9218840" y="2359251"/>
            <a:ext cx="28983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winner of the 2</a:t>
            </a:r>
            <a:r>
              <a:rPr lang="en-US" sz="2400" baseline="30000" dirty="0"/>
              <a:t>nd</a:t>
            </a:r>
            <a:r>
              <a:rPr lang="en-US" sz="2400" dirty="0"/>
              <a:t> segment becomes the </a:t>
            </a:r>
            <a:r>
              <a:rPr lang="en-US" sz="2400" dirty="0" err="1"/>
              <a:t>oSOC</a:t>
            </a:r>
            <a:r>
              <a:rPr lang="en-US" sz="2400" dirty="0"/>
              <a:t> for the 3</a:t>
            </a:r>
            <a:r>
              <a:rPr lang="en-US" sz="2400" baseline="30000" dirty="0"/>
              <a:t>rd</a:t>
            </a:r>
            <a:r>
              <a:rPr lang="en-US" sz="2400" dirty="0"/>
              <a:t>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trend can continue in perpetuity if possible or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0206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79AE-EABB-4D48-7B06-3E06E30A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PREVAIL II Study Schematic 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B9DF4-6FC0-30E4-7EFC-ABD0108C0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44780" marR="115570" indent="-132080">
                  <a:lnSpc>
                    <a:spcPct val="102699"/>
                  </a:lnSpc>
                  <a:spcBef>
                    <a:spcPts val="55"/>
                  </a:spcBef>
                  <a:buSzPct val="90909"/>
                  <a:buFont typeface="Arial"/>
                  <a:buChar char="•"/>
                  <a:tabLst>
                    <a:tab pos="145415" algn="l"/>
                  </a:tabLst>
                </a:pPr>
                <a:r>
                  <a:rPr lang="en-US" sz="2800" spc="-10" dirty="0">
                    <a:latin typeface="Arial"/>
                    <a:cs typeface="Arial"/>
                  </a:rPr>
                  <a:t>When </a:t>
                </a:r>
                <a:r>
                  <a:rPr lang="en-US" sz="2800" spc="-5" dirty="0">
                    <a:latin typeface="Arial"/>
                    <a:cs typeface="Arial"/>
                  </a:rPr>
                  <a:t>supplementary data from past segments are </a:t>
                </a:r>
                <a:r>
                  <a:rPr lang="en-US" sz="2800" spc="-15" dirty="0">
                    <a:latin typeface="Arial"/>
                    <a:cs typeface="Arial"/>
                  </a:rPr>
                  <a:t>available, </a:t>
                </a:r>
                <a:r>
                  <a:rPr lang="en-US" sz="2800" spc="-5" dirty="0">
                    <a:latin typeface="Arial"/>
                    <a:cs typeface="Arial"/>
                  </a:rPr>
                  <a:t>work to incorporate it into the current </a:t>
                </a:r>
                <a:r>
                  <a:rPr lang="en-US" sz="2800" spc="-10" dirty="0">
                    <a:latin typeface="Arial"/>
                    <a:cs typeface="Arial"/>
                  </a:rPr>
                  <a:t>segment</a:t>
                </a:r>
                <a:endParaRPr lang="en-US" sz="2800" dirty="0">
                  <a:latin typeface="Arial"/>
                  <a:cs typeface="Arial"/>
                </a:endParaRPr>
              </a:p>
              <a:p>
                <a:pPr marL="144780" marR="5080" indent="-132080">
                  <a:lnSpc>
                    <a:spcPct val="102600"/>
                  </a:lnSpc>
                  <a:spcBef>
                    <a:spcPts val="300"/>
                  </a:spcBef>
                  <a:buSzPct val="90909"/>
                  <a:buFont typeface="Arial"/>
                  <a:buChar char="•"/>
                  <a:tabLst>
                    <a:tab pos="145415" algn="l"/>
                  </a:tabLst>
                </a:pPr>
                <a:r>
                  <a:rPr lang="en-US" sz="2800" spc="-10" dirty="0">
                    <a:latin typeface="Arial"/>
                    <a:cs typeface="Arial"/>
                  </a:rPr>
                  <a:t>Borrowing </a:t>
                </a:r>
                <a:r>
                  <a:rPr lang="en-US" sz="2800" spc="-5" dirty="0">
                    <a:latin typeface="Arial"/>
                    <a:cs typeface="Arial"/>
                  </a:rPr>
                  <a:t>supplemental data creates </a:t>
                </a:r>
                <a:r>
                  <a:rPr lang="en-US" sz="2800" spc="-10" dirty="0">
                    <a:latin typeface="Arial"/>
                    <a:cs typeface="Arial"/>
                  </a:rPr>
                  <a:t>an </a:t>
                </a:r>
                <a:r>
                  <a:rPr lang="en-US" sz="2800" spc="-5" dirty="0">
                    <a:latin typeface="Arial"/>
                    <a:cs typeface="Arial"/>
                  </a:rPr>
                  <a:t>imbalance of information, adjust balance </a:t>
                </a:r>
                <a:r>
                  <a:rPr lang="en-US" sz="2800" spc="-20" dirty="0">
                    <a:latin typeface="Arial"/>
                    <a:cs typeface="Arial"/>
                  </a:rPr>
                  <a:t>by </a:t>
                </a:r>
                <a:r>
                  <a:rPr lang="en-US" sz="2800" spc="-5" dirty="0">
                    <a:latin typeface="Arial"/>
                    <a:cs typeface="Arial"/>
                  </a:rPr>
                  <a:t>adapting the </a:t>
                </a:r>
                <a:r>
                  <a:rPr lang="en-US" sz="2800" spc="-10" dirty="0">
                    <a:latin typeface="Arial"/>
                    <a:cs typeface="Arial"/>
                  </a:rPr>
                  <a:t>randomization ratio </a:t>
                </a:r>
                <a:r>
                  <a:rPr lang="en-US" sz="2800" spc="-40" dirty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pc="-40" smtClean="0">
                        <a:latin typeface="Cambria Math" panose="02040503050406030204" pitchFamily="18" charset="0"/>
                        <a:cs typeface="Arial"/>
                      </a:rPr>
                      <m:t>𝜏</m:t>
                    </m:r>
                  </m:oMath>
                </a14:m>
                <a:r>
                  <a:rPr lang="en-US" sz="2800" spc="-5" dirty="0">
                    <a:latin typeface="Arial"/>
                    <a:cs typeface="Arial"/>
                  </a:rPr>
                  <a:t>)</a:t>
                </a:r>
                <a:endParaRPr lang="en-US" sz="2800" dirty="0">
                  <a:latin typeface="Arial"/>
                  <a:cs typeface="Arial"/>
                </a:endParaRPr>
              </a:p>
              <a:p>
                <a:pPr marL="144780" marR="318135" indent="-132080">
                  <a:lnSpc>
                    <a:spcPct val="102600"/>
                  </a:lnSpc>
                  <a:spcBef>
                    <a:spcPts val="300"/>
                  </a:spcBef>
                  <a:buSzPct val="90909"/>
                  <a:buFont typeface="Arial"/>
                  <a:buChar char="•"/>
                  <a:tabLst>
                    <a:tab pos="145415" algn="l"/>
                  </a:tabLst>
                </a:pPr>
                <a:r>
                  <a:rPr lang="en-US" sz="2800" spc="-5" dirty="0">
                    <a:latin typeface="Arial"/>
                    <a:cs typeface="Arial"/>
                  </a:rPr>
                  <a:t>Goal is </a:t>
                </a:r>
                <a:r>
                  <a:rPr lang="en-US" sz="2800" spc="-20" dirty="0">
                    <a:latin typeface="Arial"/>
                    <a:cs typeface="Arial"/>
                  </a:rPr>
                  <a:t>for </a:t>
                </a:r>
                <a:r>
                  <a:rPr lang="en-US" sz="2800" spc="-15" dirty="0">
                    <a:latin typeface="Arial"/>
                    <a:cs typeface="Arial"/>
                  </a:rPr>
                  <a:t>improved </a:t>
                </a:r>
                <a:r>
                  <a:rPr lang="en-US" sz="2800" spc="-5" dirty="0">
                    <a:latin typeface="Arial"/>
                    <a:cs typeface="Arial"/>
                  </a:rPr>
                  <a:t>efficiency </a:t>
                </a:r>
                <a:r>
                  <a:rPr lang="en-US" sz="2800" spc="-10" dirty="0">
                    <a:latin typeface="Arial"/>
                    <a:cs typeface="Arial"/>
                  </a:rPr>
                  <a:t>compared </a:t>
                </a:r>
                <a:r>
                  <a:rPr lang="en-US" sz="2800" spc="-5" dirty="0">
                    <a:latin typeface="Arial"/>
                    <a:cs typeface="Arial"/>
                  </a:rPr>
                  <a:t>to standard analysis without</a:t>
                </a:r>
                <a:r>
                  <a:rPr lang="en-US" sz="2800" spc="-10" dirty="0">
                    <a:latin typeface="Arial"/>
                    <a:cs typeface="Arial"/>
                  </a:rPr>
                  <a:t> borrowing</a:t>
                </a:r>
                <a:endParaRPr lang="en-US" sz="2800" dirty="0">
                  <a:latin typeface="Arial"/>
                  <a:cs typeface="Aria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B9DF4-6FC0-30E4-7EFC-ABD0108C0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31F47-56AD-2DB0-F9D9-E439A7CF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0146D0-5124-4FA9-9675-9DBD2288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Protocols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CF839-C7E4-448E-AA72-3B5D0DAF7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Traditionally we have conducted separate standalone studies for at most a few interventions in targeted populations, however these are becoming increasingly expensive and prohibitive</a:t>
            </a:r>
          </a:p>
          <a:p>
            <a:r>
              <a:rPr lang="en-US" dirty="0"/>
              <a:t>Precision medicine and the need for flexible designs to consider multiple drugs, diseases, populations, or combinations of these are needed</a:t>
            </a:r>
          </a:p>
          <a:p>
            <a:r>
              <a:rPr lang="en-US" dirty="0"/>
              <a:t>Master protocols provide a unifying framework that use one </a:t>
            </a:r>
            <a:r>
              <a:rPr lang="en-US" i="1" dirty="0"/>
              <a:t>master</a:t>
            </a:r>
            <a:r>
              <a:rPr lang="en-US" dirty="0"/>
              <a:t> protocol for a study that is designed to answer multiple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1A3F1-12F5-4CC0-9228-28CE2F49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D1AC-B558-2DB4-6FDE-725436D3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Multi-Source Exchangeability Models (MEMs)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6402C-AF27-32A9-BA9F-7C329BDE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Bayesian framework to enable incorporation of independent sources of supplemental information (Kaizer et al., 2017)</a:t>
            </a:r>
          </a:p>
          <a:p>
            <a:r>
              <a:rPr lang="en-US" dirty="0"/>
              <a:t>Amount of borrowing determined by exchangeability of data (e.g., equivalent mortality rates)</a:t>
            </a:r>
          </a:p>
          <a:p>
            <a:r>
              <a:rPr lang="en-US" dirty="0"/>
              <a:t>MEMs account for the potential heterogeneity of supplementary sources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E4E8E-1482-99F5-CCCC-563500FA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7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C360-4DE2-5CE7-A221-B78453AC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Analysis (No Borrowing)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D485D6-B823-B46F-5FC0-E991EEE4E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937" y="2460625"/>
            <a:ext cx="7858125" cy="33718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74121-DCF8-6390-8200-63863A6A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8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BCA6-DF35-5E35-A6A2-1B6D28FE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 Framework at Segment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9707E-9E5C-7C33-2C12-D971B908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DDCEB1-4EB7-7BB6-ED81-2DD3E295F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495" y="2116138"/>
            <a:ext cx="7247010" cy="4060825"/>
          </a:xfrm>
        </p:spPr>
      </p:pic>
    </p:spTree>
    <p:extLst>
      <p:ext uri="{BB962C8B-B14F-4D97-AF65-F5344CB8AC3E}">
        <p14:creationId xmlns:p14="http://schemas.microsoft.com/office/powerpoint/2010/main" val="3057921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BCA6-DF35-5E35-A6A2-1B6D28FE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 Framework at Segment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9707E-9E5C-7C33-2C12-D971B908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EF57D3-07A5-2253-FAC1-EEB493674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173" y="2116138"/>
            <a:ext cx="6953653" cy="4060825"/>
          </a:xfrm>
        </p:spPr>
      </p:pic>
    </p:spTree>
    <p:extLst>
      <p:ext uri="{BB962C8B-B14F-4D97-AF65-F5344CB8AC3E}">
        <p14:creationId xmlns:p14="http://schemas.microsoft.com/office/powerpoint/2010/main" val="2133566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AC29-BFF9-4D0E-3F4D-9DF63F80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MEM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A2691-1C27-1715-45C1-76A71DBC8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16393"/>
                <a:ext cx="10515600" cy="45170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MEM framework leverages the concept of Bayesian model averaging</a:t>
                </a:r>
              </a:p>
              <a:p>
                <a:r>
                  <a:rPr lang="en-US" dirty="0"/>
                  <a:t>Posterior model weights 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233363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the integrated marginal likelihood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prior belief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true model</a:t>
                </a:r>
              </a:p>
              <a:p>
                <a:r>
                  <a:rPr lang="en-US" dirty="0"/>
                  <a:t>MEM framework specifies prior with respect to the sources, versus BMA which specifies prior with respect to the models, resulting in a reduction of the dimensionality of the prior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A2691-1C27-1715-45C1-76A71DBC8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16393"/>
                <a:ext cx="10515600" cy="4517018"/>
              </a:xfrm>
              <a:blipFill>
                <a:blip r:embed="rId2"/>
                <a:stretch>
                  <a:fillRect l="-1043" t="-215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1D2CD-535E-5948-A0A2-D542D81A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3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F15E-AA3C-6BDA-E1A7-5E5F963D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 Source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495F6E-9422-68C2-2406-F1DE38022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consider both fully Bayesian and empirically Bayesian (EB) approaches to prior specification: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: equal prior weight for source inclusion and exclusion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𝐸𝐵</m:t>
                        </m:r>
                      </m:sub>
                    </m:sSub>
                  </m:oMath>
                </a14:m>
                <a:r>
                  <a:rPr lang="en-US" dirty="0"/>
                  <a:t>: gives prior weight of 1 to sources in the MEM which maximizes the integrated marginal likelihood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: constrained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𝐸𝐵</m:t>
                        </m:r>
                      </m:sub>
                    </m:sSub>
                  </m:oMath>
                </a14:m>
                <a:r>
                  <a:rPr lang="en-US" dirty="0"/>
                  <a:t> where sources have prior inclusion weight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495F6E-9422-68C2-2406-F1DE38022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D92CB-EA15-BB4F-AE91-D8FF4FC1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3CD4-356C-8E83-9AB7-23DE23C6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 Posterior Weights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82D3-069C-79F7-7AB3-C1764F74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938"/>
            <a:ext cx="10515600" cy="406056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90"/>
              </a:spcBef>
              <a:buNone/>
            </a:pPr>
            <a:r>
              <a:rPr lang="en-US" sz="2800" spc="-5" dirty="0">
                <a:latin typeface="Arial"/>
                <a:cs typeface="Arial"/>
              </a:rPr>
              <a:t>Consider n=100 for each source and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lang="en-US" sz="2800" i="1" spc="-10" dirty="0">
                <a:latin typeface="Arial"/>
                <a:cs typeface="Arial"/>
              </a:rPr>
              <a:t>p </a:t>
            </a:r>
            <a:r>
              <a:rPr lang="en-US" sz="2800" spc="45" dirty="0">
                <a:latin typeface="Tahoma"/>
                <a:cs typeface="Tahoma"/>
              </a:rPr>
              <a:t>= </a:t>
            </a:r>
            <a:r>
              <a:rPr lang="en-US" sz="2800" spc="-25" dirty="0">
                <a:latin typeface="Arial"/>
                <a:cs typeface="Arial"/>
              </a:rPr>
              <a:t>0</a:t>
            </a:r>
            <a:r>
              <a:rPr lang="en-US" sz="2800" i="1" spc="-25" dirty="0">
                <a:latin typeface="Verdana"/>
                <a:cs typeface="Verdana"/>
              </a:rPr>
              <a:t>.</a:t>
            </a:r>
            <a:r>
              <a:rPr lang="en-US" sz="2800" spc="-25" dirty="0">
                <a:latin typeface="Arial"/>
                <a:cs typeface="Arial"/>
              </a:rPr>
              <a:t>25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lang="en-US" sz="2800" i="1" spc="-5" dirty="0">
                <a:latin typeface="Arial"/>
                <a:cs typeface="Arial"/>
              </a:rPr>
              <a:t>p</a:t>
            </a:r>
            <a:r>
              <a:rPr lang="en-US" sz="3200" spc="-7" baseline="-13888" dirty="0">
                <a:latin typeface="Arial"/>
                <a:cs typeface="Arial"/>
              </a:rPr>
              <a:t>1 </a:t>
            </a:r>
            <a:r>
              <a:rPr lang="en-US" sz="2800" spc="45" dirty="0">
                <a:latin typeface="Tahoma"/>
                <a:cs typeface="Tahoma"/>
              </a:rPr>
              <a:t>= </a:t>
            </a:r>
            <a:r>
              <a:rPr lang="en-US" sz="2800" spc="-25" dirty="0">
                <a:latin typeface="Arial"/>
                <a:cs typeface="Arial"/>
              </a:rPr>
              <a:t>0</a:t>
            </a:r>
            <a:r>
              <a:rPr lang="en-US" sz="2800" i="1" spc="-25" dirty="0">
                <a:latin typeface="Verdana"/>
                <a:cs typeface="Verdana"/>
              </a:rPr>
              <a:t>.</a:t>
            </a:r>
            <a:r>
              <a:rPr lang="en-US" sz="2800" spc="-25" dirty="0">
                <a:latin typeface="Arial"/>
                <a:cs typeface="Arial"/>
              </a:rPr>
              <a:t>25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lang="en-US" sz="2800" i="1" spc="-5" dirty="0">
                <a:latin typeface="Arial"/>
                <a:cs typeface="Arial"/>
              </a:rPr>
              <a:t>p</a:t>
            </a:r>
            <a:r>
              <a:rPr lang="en-US" sz="3200" spc="-7" baseline="-13888" dirty="0">
                <a:latin typeface="Arial"/>
                <a:cs typeface="Arial"/>
              </a:rPr>
              <a:t>2 </a:t>
            </a:r>
            <a:r>
              <a:rPr lang="en-US" sz="2800" spc="45" dirty="0">
                <a:latin typeface="Tahoma"/>
                <a:cs typeface="Tahoma"/>
              </a:rPr>
              <a:t>= </a:t>
            </a:r>
            <a:r>
              <a:rPr lang="en-US" sz="2800" spc="-25" dirty="0">
                <a:latin typeface="Arial"/>
                <a:cs typeface="Arial"/>
              </a:rPr>
              <a:t>0</a:t>
            </a:r>
            <a:r>
              <a:rPr lang="en-US" sz="2800" i="1" spc="-25" dirty="0">
                <a:latin typeface="Verdana"/>
                <a:cs typeface="Verdana"/>
              </a:rPr>
              <a:t>.</a:t>
            </a:r>
            <a:r>
              <a:rPr lang="en-US" sz="2800" spc="-25" dirty="0">
                <a:latin typeface="Arial"/>
                <a:cs typeface="Arial"/>
              </a:rPr>
              <a:t>35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lang="en-US" sz="2800" i="1" spc="-5" dirty="0">
                <a:latin typeface="Arial"/>
                <a:cs typeface="Arial"/>
              </a:rPr>
              <a:t>p</a:t>
            </a:r>
            <a:r>
              <a:rPr lang="en-US" sz="3200" spc="-7" baseline="-13888" dirty="0">
                <a:latin typeface="Arial"/>
                <a:cs typeface="Arial"/>
              </a:rPr>
              <a:t>3 </a:t>
            </a:r>
            <a:r>
              <a:rPr lang="en-US" sz="2800" spc="45" dirty="0">
                <a:latin typeface="Tahoma"/>
                <a:cs typeface="Tahoma"/>
              </a:rPr>
              <a:t>= </a:t>
            </a:r>
            <a:r>
              <a:rPr lang="en-US" sz="2800" spc="-30" dirty="0">
                <a:latin typeface="Arial"/>
                <a:cs typeface="Arial"/>
              </a:rPr>
              <a:t>0</a:t>
            </a:r>
            <a:r>
              <a:rPr lang="en-US" sz="2800" i="1" spc="-30" dirty="0">
                <a:latin typeface="Verdana"/>
                <a:cs typeface="Verdana"/>
              </a:rPr>
              <a:t>.</a:t>
            </a:r>
            <a:r>
              <a:rPr lang="en-US" sz="2800" spc="-30" dirty="0">
                <a:latin typeface="Arial"/>
                <a:cs typeface="Arial"/>
              </a:rPr>
              <a:t>75</a:t>
            </a: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80F1F-7F8B-9641-74C8-3225176C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fld id="{260BABFF-207A-4E17-BB6B-068052E132E0}" type="slidenum">
              <a:rPr lang="en-US" smtClean="0"/>
              <a:pPr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A979EDE-C577-C44B-D9C9-F56F6D41F9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7519931"/>
                  </p:ext>
                </p:extLst>
              </p:nvPr>
            </p:nvGraphicFramePr>
            <p:xfrm>
              <a:off x="3668295" y="2388107"/>
              <a:ext cx="8127999" cy="415080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79678240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58353036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4925417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39647021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08144129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83578706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35608373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3473499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39776855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S</a:t>
                          </a:r>
                          <a:r>
                            <a:rPr lang="en-US" sz="2400" b="0" baseline="-25000" dirty="0"/>
                            <a:t>1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S</a:t>
                          </a:r>
                          <a:r>
                            <a:rPr lang="en-US" sz="2400" b="0" baseline="-25000" dirty="0"/>
                            <a:t>2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S</a:t>
                          </a:r>
                          <a:r>
                            <a:rPr lang="en-US" sz="2400" b="0" baseline="-25000" dirty="0"/>
                            <a:t>3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/>
                            <a:t>n</a:t>
                          </a:r>
                          <a:r>
                            <a:rPr lang="en-US" sz="2400" b="0" baseline="-25000" dirty="0" err="1"/>
                            <a:t>pool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/>
                            <a:t>p</a:t>
                          </a:r>
                          <a:r>
                            <a:rPr lang="en-US" sz="2400" b="0" baseline="-25000" dirty="0" err="1"/>
                            <a:t>pool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𝐸𝐵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073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0.485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3395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0.348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0.355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0725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0.101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0.103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5569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96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0.498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6161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448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47647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9596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A979EDE-C577-C44B-D9C9-F56F6D41F9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7519931"/>
                  </p:ext>
                </p:extLst>
              </p:nvPr>
            </p:nvGraphicFramePr>
            <p:xfrm>
              <a:off x="3668295" y="2388107"/>
              <a:ext cx="8127999" cy="415080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79678240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58353036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4925417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39647021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08144129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83578706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35608373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3473499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3977685520"/>
                        </a:ext>
                      </a:extLst>
                    </a:gridCol>
                  </a:tblGrid>
                  <a:tr h="4932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76" t="-8642" r="-804730" b="-77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S</a:t>
                          </a:r>
                          <a:r>
                            <a:rPr lang="en-US" sz="2400" b="0" baseline="-25000" dirty="0"/>
                            <a:t>1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S</a:t>
                          </a:r>
                          <a:r>
                            <a:rPr lang="en-US" sz="2400" b="0" baseline="-25000" dirty="0"/>
                            <a:t>2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S</a:t>
                          </a:r>
                          <a:r>
                            <a:rPr lang="en-US" sz="2400" b="0" baseline="-25000" dirty="0"/>
                            <a:t>3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/>
                            <a:t>n</a:t>
                          </a:r>
                          <a:r>
                            <a:rPr lang="en-US" sz="2400" b="0" baseline="-25000" dirty="0" err="1"/>
                            <a:t>pool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/>
                            <a:t>p</a:t>
                          </a:r>
                          <a:r>
                            <a:rPr lang="en-US" sz="2400" b="0" baseline="-25000" dirty="0" err="1"/>
                            <a:t>pool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7315" t="-8642" r="-102013" b="-77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2703" t="-8642" r="-2703" b="-77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707342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0.485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33957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0.348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0.355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07251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0.101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0.103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55690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969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0.498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61615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4487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47647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9596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1E97013-3B02-EDBD-F582-234FF4917AAA}"/>
              </a:ext>
            </a:extLst>
          </p:cNvPr>
          <p:cNvSpPr/>
          <p:nvPr/>
        </p:nvSpPr>
        <p:spPr>
          <a:xfrm>
            <a:off x="8197516" y="2887579"/>
            <a:ext cx="1780673" cy="3651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Cover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28B57-0D34-6837-64C8-DB2C461EF444}"/>
              </a:ext>
            </a:extLst>
          </p:cNvPr>
          <p:cNvSpPr/>
          <p:nvPr/>
        </p:nvSpPr>
        <p:spPr>
          <a:xfrm>
            <a:off x="9978189" y="2887579"/>
            <a:ext cx="1780673" cy="365133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Cover 2</a:t>
            </a:r>
          </a:p>
        </p:txBody>
      </p:sp>
    </p:spTree>
    <p:extLst>
      <p:ext uri="{BB962C8B-B14F-4D97-AF65-F5344CB8AC3E}">
        <p14:creationId xmlns:p14="http://schemas.microsoft.com/office/powerpoint/2010/main" val="12528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5217-95E4-C699-8275-6D5504F8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Balance Adaptive Randomization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1A6C-7F00-3E62-F619-B1D232F4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Incorporating supplemental data can lead to an imbalance of information and a loss of power</a:t>
            </a:r>
          </a:p>
          <a:p>
            <a:r>
              <a:rPr lang="en-US" dirty="0"/>
              <a:t>Can adapt the randomization ratio to maintain the balance of information across all sources</a:t>
            </a:r>
          </a:p>
          <a:p>
            <a:r>
              <a:rPr lang="en-US" dirty="0"/>
              <a:t>Extend the AR method proposed by Hobbs et al. (2013) to our sequential platform design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F11A9-10F4-4277-89F6-4F90C04E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06FA-23EB-9FD9-F0CE-517FE44C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IBAR Schematic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3D759-A7E5-F35C-BAE7-6D71C03E96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59705"/>
                <a:ext cx="10515600" cy="20854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Update allocation ratio per block as function of the effective supplemental sample size (ESSS):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𝐸𝑆𝑆𝑆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3D759-A7E5-F35C-BAE7-6D71C03E96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59705"/>
                <a:ext cx="10515600" cy="2085474"/>
              </a:xfrm>
              <a:blipFill>
                <a:blip r:embed="rId3"/>
                <a:stretch>
                  <a:fillRect l="-1043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F1A68-7172-57D8-0CF2-E0A88407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B8845-79A5-95BB-1B20-5D0C8BF0C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073" y="2008760"/>
            <a:ext cx="8325853" cy="25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9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9B72-B401-6A66-F1A5-90AF9F9F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Adaptive Platform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FF15F-4CD9-0E80-6BF1-3A92E305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089" y="2116393"/>
            <a:ext cx="2889585" cy="4060569"/>
          </a:xfrm>
        </p:spPr>
        <p:txBody>
          <a:bodyPr/>
          <a:lstStyle/>
          <a:p>
            <a:r>
              <a:rPr lang="en-US" dirty="0"/>
              <a:t>First segment starts identical to original PREVAIL II design because no external data exist to incorporate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BB067-CDDB-C0B2-C8DB-D819D904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770A0-1CA0-A3A4-4A41-D37D17EE7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8514"/>
            <a:ext cx="7958889" cy="42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6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69DB-A167-4DA5-B7E9-A68B9769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307"/>
            <a:ext cx="4688840" cy="1018699"/>
          </a:xfrm>
        </p:spPr>
        <p:txBody>
          <a:bodyPr/>
          <a:lstStyle/>
          <a:p>
            <a:r>
              <a:rPr lang="en-US" dirty="0"/>
              <a:t>MP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BDA46-5DF4-4DC3-A88C-6D16FF5C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393"/>
            <a:ext cx="4688840" cy="4060569"/>
          </a:xfrm>
        </p:spPr>
        <p:txBody>
          <a:bodyPr/>
          <a:lstStyle/>
          <a:p>
            <a:r>
              <a:rPr lang="en-US" dirty="0"/>
              <a:t>Woodcock and LaVange describe the many areas of innovation that can be found in master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6B406-782E-48D5-B344-899A0302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https://www.nejm.org/na101/home/literatum/publisher/mms/journals/content/nejm/2017/nejm_2017.377.issue-1/nejmra1510062/20180122/images/img_medium/nejmra1510062_f3.jpeg">
            <a:extLst>
              <a:ext uri="{FF2B5EF4-FFF2-40B4-BE49-F238E27FC236}">
                <a16:creationId xmlns:a16="http://schemas.microsoft.com/office/drawing/2014/main" id="{89AF0623-B27D-4E78-B794-C418A997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086" y="918307"/>
            <a:ext cx="6000750" cy="577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85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9B72-B401-6A66-F1A5-90AF9F9F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Adaptive Platform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FF15F-4CD9-0E80-6BF1-3A92E305AE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97089" y="2116393"/>
                <a:ext cx="3226469" cy="460508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segment still takes winner from 1</a:t>
                </a:r>
                <a:r>
                  <a:rPr lang="en-US" baseline="30000" dirty="0"/>
                  <a:t>st</a:t>
                </a:r>
                <a:r>
                  <a:rPr lang="en-US" dirty="0"/>
                  <a:t> segment</a:t>
                </a:r>
              </a:p>
              <a:p>
                <a:r>
                  <a:rPr lang="en-US" dirty="0"/>
                  <a:t>In 2</a:t>
                </a:r>
                <a:r>
                  <a:rPr lang="en-US" baseline="30000" dirty="0"/>
                  <a:t>nd</a:t>
                </a:r>
                <a:r>
                  <a:rPr lang="en-US" dirty="0"/>
                  <a:t> segment we now have 1</a:t>
                </a:r>
                <a:r>
                  <a:rPr lang="en-US" baseline="30000" dirty="0"/>
                  <a:t>st</a:t>
                </a:r>
                <a:r>
                  <a:rPr lang="en-US" dirty="0"/>
                  <a:t> segment </a:t>
                </a:r>
                <a:r>
                  <a:rPr lang="en-US" dirty="0" err="1"/>
                  <a:t>oSOC</a:t>
                </a:r>
                <a:r>
                  <a:rPr lang="en-US" dirty="0"/>
                  <a:t> data to consider borrowing and potentially adapting the randomization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𝐸𝑆𝑆𝑆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FF15F-4CD9-0E80-6BF1-3A92E305AE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97089" y="2116393"/>
                <a:ext cx="3226469" cy="4605082"/>
              </a:xfrm>
              <a:blipFill>
                <a:blip r:embed="rId2"/>
                <a:stretch>
                  <a:fillRect l="-2836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BB067-CDDB-C0B2-C8DB-D819D904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770A0-1CA0-A3A4-4A41-D37D17EE7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968514"/>
            <a:ext cx="7958888" cy="42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39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9B72-B401-6A66-F1A5-90AF9F9F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Adaptive Platform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FF15F-4CD9-0E80-6BF1-3A92E305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089" y="2116393"/>
            <a:ext cx="2889585" cy="4533060"/>
          </a:xfrm>
        </p:spPr>
        <p:txBody>
          <a:bodyPr>
            <a:normAutofit/>
          </a:bodyPr>
          <a:lstStyle/>
          <a:p>
            <a:r>
              <a:rPr lang="en-US" dirty="0"/>
              <a:t>Similar to PREVAIL II design, the pattern can continue in perpetuity</a:t>
            </a:r>
          </a:p>
          <a:p>
            <a:r>
              <a:rPr lang="en-US" dirty="0"/>
              <a:t>In 3</a:t>
            </a:r>
            <a:r>
              <a:rPr lang="en-US" baseline="30000" dirty="0"/>
              <a:t>rd</a:t>
            </a:r>
            <a:r>
              <a:rPr lang="en-US" dirty="0"/>
              <a:t> segment, we now have 2 segments of past data to borrow from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BB067-CDDB-C0B2-C8DB-D819D904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770A0-1CA0-A3A4-4A41-D37D17EE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968514"/>
            <a:ext cx="7958888" cy="42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88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5586-206C-25E3-5505-0CEBE656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DD27-41D7-EBE6-D565-E8A146140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25,000 simulated trials for five segments (potential treatments) with up to 200 patients per segment</a:t>
            </a:r>
          </a:p>
          <a:p>
            <a:r>
              <a:rPr lang="en-US" dirty="0"/>
              <a:t>Data generated assuming an underlying mortality rate, </a:t>
            </a:r>
            <a:r>
              <a:rPr lang="en-US" dirty="0" err="1"/>
              <a:t>p</a:t>
            </a:r>
            <a:r>
              <a:rPr lang="en-US" baseline="-25000" dirty="0" err="1"/>
              <a:t>oSOC</a:t>
            </a:r>
            <a:endParaRPr lang="en-US" dirty="0"/>
          </a:p>
          <a:p>
            <a:r>
              <a:rPr lang="en-US" dirty="0"/>
              <a:t>Mortality rate for each drug combination defined by multiplicative model of RR while assuming no interactions:</a:t>
            </a:r>
          </a:p>
          <a:p>
            <a:pPr lvl="1"/>
            <a:r>
              <a:rPr lang="en-US" dirty="0" err="1"/>
              <a:t>oSOC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oSOC</a:t>
            </a:r>
            <a:endParaRPr lang="en-US" dirty="0"/>
          </a:p>
          <a:p>
            <a:pPr lvl="1"/>
            <a:r>
              <a:rPr lang="en-US" dirty="0" err="1"/>
              <a:t>oSOC</a:t>
            </a:r>
            <a:r>
              <a:rPr lang="en-US" dirty="0"/>
              <a:t> + Drug A = </a:t>
            </a:r>
            <a:r>
              <a:rPr lang="en-US" dirty="0" err="1"/>
              <a:t>p</a:t>
            </a:r>
            <a:r>
              <a:rPr lang="en-US" baseline="-25000" dirty="0" err="1"/>
              <a:t>oSOC</a:t>
            </a:r>
            <a:r>
              <a:rPr lang="en-US" dirty="0"/>
              <a:t> x RR</a:t>
            </a:r>
            <a:r>
              <a:rPr lang="en-US" baseline="-25000" dirty="0"/>
              <a:t>A</a:t>
            </a:r>
            <a:endParaRPr lang="en-US" dirty="0"/>
          </a:p>
          <a:p>
            <a:pPr lvl="1"/>
            <a:r>
              <a:rPr lang="en-US" dirty="0" err="1"/>
              <a:t>oSOC</a:t>
            </a:r>
            <a:r>
              <a:rPr lang="en-US" dirty="0"/>
              <a:t> + Drug B = </a:t>
            </a:r>
            <a:r>
              <a:rPr lang="en-US" dirty="0" err="1"/>
              <a:t>p</a:t>
            </a:r>
            <a:r>
              <a:rPr lang="en-US" baseline="-25000" dirty="0" err="1"/>
              <a:t>oSOC</a:t>
            </a:r>
            <a:r>
              <a:rPr lang="en-US" dirty="0"/>
              <a:t> x RR</a:t>
            </a:r>
            <a:r>
              <a:rPr lang="en-US" baseline="-25000" dirty="0"/>
              <a:t>B</a:t>
            </a:r>
            <a:endParaRPr lang="en-US" dirty="0"/>
          </a:p>
          <a:p>
            <a:pPr lvl="1"/>
            <a:r>
              <a:rPr lang="en-US" dirty="0" err="1"/>
              <a:t>oSOC</a:t>
            </a:r>
            <a:r>
              <a:rPr lang="en-US" dirty="0"/>
              <a:t> + Drug A + Drug B = </a:t>
            </a:r>
            <a:r>
              <a:rPr lang="en-US" dirty="0" err="1"/>
              <a:t>p</a:t>
            </a:r>
            <a:r>
              <a:rPr lang="en-US" baseline="-25000" dirty="0" err="1"/>
              <a:t>oSOC</a:t>
            </a:r>
            <a:r>
              <a:rPr lang="en-US" dirty="0"/>
              <a:t> x RR</a:t>
            </a:r>
            <a:r>
              <a:rPr lang="en-US" baseline="-25000" dirty="0"/>
              <a:t>A</a:t>
            </a:r>
            <a:r>
              <a:rPr lang="en-US" dirty="0"/>
              <a:t> x RR</a:t>
            </a:r>
            <a:r>
              <a:rPr lang="en-US" baseline="-25000" dirty="0"/>
              <a:t>B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3CE6C-33E3-76AB-73EC-43E0E874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95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01EF-7807-442F-80C9-599611FE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 Scenarios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6FA7B-9666-73C7-75AB-64724428E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16393"/>
                <a:ext cx="10904621" cy="45009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one effective treatment with RR=0.7, vary location in “pipeline”: null vs. segment 2, 3, 4 or 5</a:t>
                </a:r>
              </a:p>
              <a:p>
                <a:r>
                  <a:rPr lang="en-US" dirty="0"/>
                  <a:t>Constant underlying mortality rate for all segments: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oSOC</a:t>
                </a:r>
                <a:r>
                  <a:rPr lang="en-US" dirty="0"/>
                  <a:t>= 0.40</a:t>
                </a:r>
              </a:p>
              <a:p>
                <a:r>
                  <a:rPr lang="en-US" dirty="0"/>
                  <a:t>Varying underlying mortality rates: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oSOC</a:t>
                </a:r>
                <a:r>
                  <a:rPr lang="en-US" baseline="-25000" dirty="0"/>
                  <a:t> </a:t>
                </a:r>
                <a:r>
                  <a:rPr lang="en-US" dirty="0"/>
                  <a:t>= (0.74, 0.61, 0.48, 0.36, 0.23)</a:t>
                </a:r>
              </a:p>
              <a:p>
                <a:r>
                  <a:rPr lang="en-US" dirty="0"/>
                  <a:t>Comparing PREVAIL II master protocol, MEMs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and naive pooling</a:t>
                </a:r>
              </a:p>
              <a:p>
                <a:r>
                  <a:rPr lang="en-US" dirty="0"/>
                  <a:t>Calibrate stopping boundaries for each approach under the constant mortality scenario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6FA7B-9666-73C7-75AB-64724428E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16393"/>
                <a:ext cx="10904621" cy="4500975"/>
              </a:xfrm>
              <a:blipFill>
                <a:blip r:embed="rId2"/>
                <a:stretch>
                  <a:fillRect l="-950" t="-2165" r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057AA-896F-03E4-971B-D00674EC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2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70DA-6FB3-A41D-3939-0D4A35E2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Mortality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5CB0-EB57-88AA-2DEF-4C9B60D2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6393"/>
            <a:ext cx="5131755" cy="4444828"/>
          </a:xfrm>
        </p:spPr>
        <p:txBody>
          <a:bodyPr>
            <a:normAutofit/>
          </a:bodyPr>
          <a:lstStyle/>
          <a:p>
            <a:r>
              <a:rPr lang="en-US" dirty="0"/>
              <a:t>Figures present the average type I error rate across all null segments of the trial across the x-axis, power for the effective segment on the y-axis</a:t>
            </a:r>
          </a:p>
          <a:p>
            <a:r>
              <a:rPr lang="en-US" dirty="0"/>
              <a:t>Colors represent location of RR=0.7 treatment in pipeline</a:t>
            </a:r>
          </a:p>
          <a:p>
            <a:r>
              <a:rPr lang="en-US" dirty="0"/>
              <a:t>Shapes represent different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C6E56-1DE2-4889-4946-9B7BEEED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E2B6C-D602-87CF-3290-7F7AFE9F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55" y="915577"/>
            <a:ext cx="5949199" cy="59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70DA-6FB3-A41D-3939-0D4A35E2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Mortality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5CB0-EB57-88AA-2DEF-4C9B60D26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16393"/>
                <a:ext cx="5131755" cy="4444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methods with information sharing have increased power and similar to lower type I error rates</a:t>
                </a:r>
              </a:p>
              <a:p>
                <a:r>
                  <a:rPr lang="en-US" dirty="0"/>
                  <a:t>A “free lunch” for information sharing where aggressive approaches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or naïve pooling) are optimal</a:t>
                </a:r>
              </a:p>
              <a:p>
                <a:r>
                  <a:rPr lang="en-US" dirty="0"/>
                  <a:t>However, in hindsight, we know Ebola wasn’t constant…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5CB0-EB57-88AA-2DEF-4C9B60D26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16393"/>
                <a:ext cx="5131755" cy="4444828"/>
              </a:xfrm>
              <a:blipFill>
                <a:blip r:embed="rId2"/>
                <a:stretch>
                  <a:fillRect l="-2019" t="-2195" r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C6E56-1DE2-4889-4946-9B7BEEED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E2B6C-D602-87CF-3290-7F7AFE9F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955" y="915577"/>
            <a:ext cx="5949199" cy="59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70DA-6FB3-A41D-3939-0D4A35E2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Mortality -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5CB0-EB57-88AA-2DEF-4C9B60D26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16393"/>
                <a:ext cx="5131755" cy="4444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With varying mortality and methods calibrated for constant mortality, the story is different:</a:t>
                </a:r>
              </a:p>
              <a:p>
                <a:r>
                  <a:rPr lang="en-US" dirty="0"/>
                  <a:t>Naïve pooling has type I error rates &gt;30%, but nearly 100% power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has type I error rates 10-30%, with 60-85% power depending on effective treatment location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5CB0-EB57-88AA-2DEF-4C9B60D26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16393"/>
                <a:ext cx="5131755" cy="4444828"/>
              </a:xfrm>
              <a:blipFill>
                <a:blip r:embed="rId2"/>
                <a:stretch>
                  <a:fillRect l="-2019" t="-2195" r="-3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C6E56-1DE2-4889-4946-9B7BEEED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E2B6C-D602-87CF-3290-7F7AFE9F5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9955" y="915577"/>
            <a:ext cx="5949198" cy="59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70DA-6FB3-A41D-3939-0D4A35E2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Mortality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5CB0-EB57-88AA-2DEF-4C9B60D26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16393"/>
                <a:ext cx="5131755" cy="46050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see a max type I error rate of approximately 7.5%, but power gains are reduced (however, segment 5 with lowest mortality is increased from 22% in PREVAIL II to 38%)</a:t>
                </a:r>
              </a:p>
              <a:p>
                <a:r>
                  <a:rPr lang="en-US" dirty="0"/>
                  <a:t>PREVAIL II, which doesn’t share information, has decreasing power as absolute mortality decreases, but controls the type I error rate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5CB0-EB57-88AA-2DEF-4C9B60D26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16393"/>
                <a:ext cx="5131755" cy="4605082"/>
              </a:xfrm>
              <a:blipFill>
                <a:blip r:embed="rId2"/>
                <a:stretch>
                  <a:fillRect l="-2019" t="-1852" r="-3682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C6E56-1DE2-4889-4946-9B7BEEED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E2B6C-D602-87CF-3290-7F7AFE9F5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9955" y="915577"/>
            <a:ext cx="5949198" cy="59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E7C1-1CBD-A16D-2688-8B117249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307"/>
            <a:ext cx="3814011" cy="1018699"/>
          </a:xfrm>
        </p:spPr>
        <p:txBody>
          <a:bodyPr>
            <a:normAutofit fontScale="90000"/>
          </a:bodyPr>
          <a:lstStyle/>
          <a:p>
            <a:r>
              <a:rPr lang="en-US" dirty="0"/>
              <a:t>Allocation and Survival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8ED07-DC58-C4A4-D532-81361AF6A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393"/>
            <a:ext cx="3814011" cy="4060569"/>
          </a:xfrm>
        </p:spPr>
        <p:txBody>
          <a:bodyPr/>
          <a:lstStyle/>
          <a:p>
            <a:r>
              <a:rPr lang="en-US" dirty="0"/>
              <a:t>Figure 3 from Kaizer (2018) shows boxplots of proportion randomized to treatment (LEFT) and proportion surviving (RIGHT) by constant (TOP) and varying (BOTTOM)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A2B07-92D6-9A93-E935-ABCAEEDE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284E98-4D3D-3837-D046-AD17FE382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68" y="0"/>
            <a:ext cx="7249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91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D84D-804D-BFE8-16B9-DADB0A34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Platform Trial Discussion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A81C3-314C-5AC8-2A82-BC28D8F3C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Proposed design can be used for testing any sequential combinatorial strategies</a:t>
                </a:r>
              </a:p>
              <a:p>
                <a:r>
                  <a:rPr lang="en-US" dirty="0"/>
                  <a:t>There is a need for flexible, dynamic methods, especially in context of rapidly developing disease outbreaks</a:t>
                </a:r>
              </a:p>
              <a:p>
                <a:r>
                  <a:rPr lang="en-US" dirty="0"/>
                  <a:t>Even when calibration is misspecified,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maintains reasonable operating characteristics in the varying mortality scenario</a:t>
                </a:r>
              </a:p>
              <a:p>
                <a:r>
                  <a:rPr lang="en-US" dirty="0"/>
                  <a:t>Proposed design is flexible with many parameters to adjust for given context (e.g., burn-in length for AR,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etc.)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A81C3-314C-5AC8-2A82-BC28D8F3C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02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849F3-EE68-924F-F9D6-106D4545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3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DDB6-835E-4BF1-A93A-E1ABF2DE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Types of Master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60F3C-2445-4F20-A765-44D77D4E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529D4-49F9-4657-960A-183BC9C6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7006"/>
            <a:ext cx="74104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894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16393"/>
            <a:ext cx="11121189" cy="4388681"/>
          </a:xfrm>
        </p:spPr>
        <p:txBody>
          <a:bodyPr>
            <a:normAutofit/>
          </a:bodyPr>
          <a:lstStyle/>
          <a:p>
            <a:r>
              <a:rPr lang="en-US" dirty="0"/>
              <a:t>Master protocols are extremely flexible statistical designs, allows for what could be multiple separate studies under a single “master” protocol</a:t>
            </a:r>
          </a:p>
          <a:p>
            <a:r>
              <a:rPr lang="en-US" dirty="0"/>
              <a:t>Some statistical considerations may need more thoughtful discussion than with a traditional trial (e.g., family-wise error control, how to handle non-contemporaneous data)</a:t>
            </a:r>
          </a:p>
          <a:p>
            <a:r>
              <a:rPr lang="en-US" dirty="0"/>
              <a:t>More commonly used in oncology and infectious disease, but interest expanding more generally</a:t>
            </a:r>
          </a:p>
          <a:p>
            <a:r>
              <a:rPr lang="en-US" dirty="0"/>
              <a:t>Any of our adaptive elements can be incorporated to the design (e.g., interim monitoring, adaptive randomization, and information sharing in our Ebola virus disease platform trial)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4757-29C7-9DB3-7A14-F4C65DB4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11A5-127D-F60D-5075-6673B7995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393"/>
            <a:ext cx="10515600" cy="4594462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>
                <a:effectLst/>
                <a:ea typeface="MS Mincho" panose="02020609040205080304" pitchFamily="49" charset="-128"/>
              </a:rPr>
              <a:t>Kaizer, Alexander M., et al. "Recent innovations in adaptive trial designs: a review of design opportunities in translational research."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Journal of Clinical and Translational Science </a:t>
            </a:r>
            <a:r>
              <a:rPr lang="en-US" sz="1800" dirty="0">
                <a:effectLst/>
                <a:ea typeface="MS Mincho" panose="02020609040205080304" pitchFamily="49" charset="-128"/>
              </a:rPr>
              <a:t>(2023): 1-35.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Woodcock, Janet, and Lisa M. </a:t>
            </a:r>
            <a:r>
              <a:rPr lang="en-US" sz="1800" dirty="0" err="1">
                <a:effectLst/>
                <a:ea typeface="MS Mincho" panose="02020609040205080304" pitchFamily="49" charset="-128"/>
              </a:rPr>
              <a:t>LaVange</a:t>
            </a:r>
            <a:r>
              <a:rPr lang="en-US" sz="1800" dirty="0">
                <a:effectLst/>
                <a:ea typeface="MS Mincho" panose="02020609040205080304" pitchFamily="49" charset="-128"/>
              </a:rPr>
              <a:t>. "Master protocols to study multiple therapies, multiple diseases, or both."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New England Journal of Medicine </a:t>
            </a:r>
            <a:r>
              <a:rPr lang="en-US" sz="1800" dirty="0">
                <a:effectLst/>
                <a:ea typeface="MS Mincho" panose="02020609040205080304" pitchFamily="49" charset="-128"/>
              </a:rPr>
              <a:t>377.1 (2017): 62-70.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Renfro, L. A., &amp; Sargent, D. J. (2017). Statistical controversies in clinical research: basket trials, umbrella trials, and other master protocols: a review and examples.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Annals of Oncology</a:t>
            </a:r>
            <a:r>
              <a:rPr lang="en-US" sz="1800" dirty="0">
                <a:effectLst/>
                <a:ea typeface="MS Mincho" panose="02020609040205080304" pitchFamily="49" charset="-128"/>
              </a:rPr>
              <a:t>, 28(1), 34-43.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West, Howard Jack. "Novel precision medicine trial designs: umbrellas and baskets."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JAMA oncology</a:t>
            </a:r>
            <a:r>
              <a:rPr lang="en-US" sz="1800" dirty="0">
                <a:effectLst/>
                <a:ea typeface="MS Mincho" panose="02020609040205080304" pitchFamily="49" charset="-128"/>
              </a:rPr>
              <a:t> 3.3 (2017): 423-423.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Kim, Edward S., et al. "The BATTLE trial: personalizing therapy for lung cancer."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Cancer discovery </a:t>
            </a:r>
            <a:r>
              <a:rPr lang="en-US" sz="1800" dirty="0">
                <a:effectLst/>
                <a:ea typeface="MS Mincho" panose="02020609040205080304" pitchFamily="49" charset="-128"/>
              </a:rPr>
              <a:t>1.1 (2011): 44-53.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Heinrich, Michael C., et al. "Phase II, open-label study evaluating the activity of imatinib in treating life-threatening malignancies known to be associated with imatinib-sensitive tyrosine kinases." 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Clinical Cancer Research </a:t>
            </a:r>
            <a:r>
              <a:rPr lang="en-US" sz="1800" dirty="0">
                <a:effectLst/>
                <a:ea typeface="MS Mincho" panose="02020609040205080304" pitchFamily="49" charset="-128"/>
              </a:rPr>
              <a:t>14.9 (2008): 2717-2725.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Dodd, Lori E., et al. "Design of a randomized controlled trial for Ebola virus disease medical countermeasures: PREVAIL II, the Ebola MCM Study."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The Journal of infectious diseases </a:t>
            </a:r>
            <a:r>
              <a:rPr lang="en-US" sz="1800" dirty="0">
                <a:effectLst/>
                <a:ea typeface="MS Mincho" panose="02020609040205080304" pitchFamily="49" charset="-128"/>
              </a:rPr>
              <a:t>213.12 (2016): 1906-1913.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PREVAIL II writing group, and Multi-National PREVAIL II Study Team. "A randomized, controlled trial of ZMapp for Ebola virus infection."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The New England journal of medicine </a:t>
            </a:r>
            <a:r>
              <a:rPr lang="en-US" sz="1800" dirty="0">
                <a:effectLst/>
                <a:ea typeface="MS Mincho" panose="02020609040205080304" pitchFamily="49" charset="-128"/>
              </a:rPr>
              <a:t>375.15 (2016): 1448.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Kaizer, Alexander M., Brian P. Hobbs, and Joseph S. Koopmeiners. "A multi-source adaptive platform design for testing sequential combinatorial therapeutic strategies."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Biometrics</a:t>
            </a:r>
            <a:r>
              <a:rPr lang="en-US" sz="1800" dirty="0">
                <a:effectLst/>
                <a:ea typeface="MS Mincho" panose="02020609040205080304" pitchFamily="49" charset="-128"/>
              </a:rPr>
              <a:t> 74.3 (2018): 1082-1094.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Hobbs, Brian P., Bradley P. Carlin, and Daniel J. Sargent. "Adaptive adjustment of the randomization ratio using historical control data."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Clinical Trials </a:t>
            </a:r>
            <a:r>
              <a:rPr lang="en-US" sz="1800" dirty="0">
                <a:effectLst/>
                <a:ea typeface="MS Mincho" panose="02020609040205080304" pitchFamily="49" charset="-128"/>
              </a:rPr>
              <a:t>10.3 (2013): 430-440.</a:t>
            </a:r>
          </a:p>
        </p:txBody>
      </p:sp>
    </p:spTree>
    <p:extLst>
      <p:ext uri="{BB962C8B-B14F-4D97-AF65-F5344CB8AC3E}">
        <p14:creationId xmlns:p14="http://schemas.microsoft.com/office/powerpoint/2010/main" val="1046135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7180-F5FE-D2EF-6E4D-38537933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007C0-CDF4-97C3-F502-449928BD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9"/>
            <a:ext cx="10515600" cy="4333874"/>
          </a:xfrm>
        </p:spPr>
        <p:txBody>
          <a:bodyPr/>
          <a:lstStyle/>
          <a:p>
            <a:r>
              <a:rPr lang="en-US" dirty="0"/>
              <a:t>Email: </a:t>
            </a:r>
          </a:p>
          <a:p>
            <a:pPr lvl="1"/>
            <a:r>
              <a:rPr lang="en-US" dirty="0"/>
              <a:t>alex.kaizer@cuanschutz.edu</a:t>
            </a:r>
          </a:p>
          <a:p>
            <a:r>
              <a:rPr lang="en-US" dirty="0"/>
              <a:t>Website: www.alexkaizer.com</a:t>
            </a:r>
          </a:p>
          <a:p>
            <a:r>
              <a:rPr lang="en-US" dirty="0"/>
              <a:t>GitHub: </a:t>
            </a:r>
            <a:r>
              <a:rPr lang="en-US" dirty="0" err="1"/>
              <a:t>alexbiostats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2010BD74-0AF9-1187-EADA-4879634C6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93" y="1038226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7544-A327-46A2-ADF1-65186EBC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Umbrellas and Baskets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8B4C5-21DB-41F6-B2A8-D4E67A1A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B2E45-ED5A-451D-8439-D7F312BA85DA}"/>
              </a:ext>
            </a:extLst>
          </p:cNvPr>
          <p:cNvSpPr txBox="1">
            <a:spLocks/>
          </p:cNvSpPr>
          <p:nvPr/>
        </p:nvSpPr>
        <p:spPr>
          <a:xfrm>
            <a:off x="7071738" y="1870966"/>
            <a:ext cx="4769931" cy="4557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Umbrella trials identify a single (broad) disease, but then further classified by subtypes and treated accordingly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Basket trials identify a common mutation (or trait) across sites and then treat all with a common intervention</a:t>
            </a:r>
          </a:p>
        </p:txBody>
      </p:sp>
      <p:pic>
        <p:nvPicPr>
          <p:cNvPr id="2052" name="Picture 4" descr="Image description not available.">
            <a:extLst>
              <a:ext uri="{FF2B5EF4-FFF2-40B4-BE49-F238E27FC236}">
                <a16:creationId xmlns:a16="http://schemas.microsoft.com/office/drawing/2014/main" id="{5DA06E83-CFDB-4303-BFFF-0DE8F6DE5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" y="1870966"/>
            <a:ext cx="6489065" cy="43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7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D887F-2EF3-446F-98D8-D8978B70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 descr="https://www.nejm.org/na101/home/literatum/publisher/mms/journals/content/nejm/2017/nejm_2017.377.issue-1/nejmra1510062/20180122/images/img_xlarge/nejmra1510062_f1.jpeg">
            <a:extLst>
              <a:ext uri="{FF2B5EF4-FFF2-40B4-BE49-F238E27FC236}">
                <a16:creationId xmlns:a16="http://schemas.microsoft.com/office/drawing/2014/main" id="{4751966B-B05D-4325-AC75-56D360C0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873213"/>
            <a:ext cx="7589203" cy="58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ECCB18-422A-4017-94AA-7E5BCA3DEF2C}"/>
              </a:ext>
            </a:extLst>
          </p:cNvPr>
          <p:cNvSpPr txBox="1">
            <a:spLocks/>
          </p:cNvSpPr>
          <p:nvPr/>
        </p:nvSpPr>
        <p:spPr>
          <a:xfrm>
            <a:off x="8940800" y="1870966"/>
            <a:ext cx="2900869" cy="4557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Another example figure of basket and umbrella designs (Figure 1 from Woodcock and LaVange)</a:t>
            </a:r>
          </a:p>
        </p:txBody>
      </p:sp>
    </p:spTree>
    <p:extLst>
      <p:ext uri="{BB962C8B-B14F-4D97-AF65-F5344CB8AC3E}">
        <p14:creationId xmlns:p14="http://schemas.microsoft.com/office/powerpoint/2010/main" val="77350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DE5D-5B43-4E15-94EC-666FAD1C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3BB41-CA08-45EC-BCF9-4462C11F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9037D-A882-4B2D-975F-AF0239F9EF98}"/>
              </a:ext>
            </a:extLst>
          </p:cNvPr>
          <p:cNvSpPr txBox="1">
            <a:spLocks/>
          </p:cNvSpPr>
          <p:nvPr/>
        </p:nvSpPr>
        <p:spPr>
          <a:xfrm>
            <a:off x="8940800" y="1870966"/>
            <a:ext cx="2900869" cy="4557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Platform designs can be very flexible and potentially complex (Figure 2 from Woodcock and LaVange)</a:t>
            </a:r>
          </a:p>
        </p:txBody>
      </p:sp>
      <p:pic>
        <p:nvPicPr>
          <p:cNvPr id="1026" name="Picture 2" descr="https://www.nejm.org/na101/home/literatum/publisher/mms/journals/content/nejm/2017/nejm_2017.377.issue-1/nejmra1510062/20180122/images/img_xlarge/nejmra1510062_f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79" y="1729481"/>
            <a:ext cx="77418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0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ric Colorado School of Public Health">
      <a:dk1>
        <a:srgbClr val="FFFFFF"/>
      </a:dk1>
      <a:lt1>
        <a:srgbClr val="080808"/>
      </a:lt1>
      <a:dk2>
        <a:srgbClr val="D8D8D8"/>
      </a:dk2>
      <a:lt2>
        <a:srgbClr val="080808"/>
      </a:lt2>
      <a:accent1>
        <a:srgbClr val="008239"/>
      </a:accent1>
      <a:accent2>
        <a:srgbClr val="005390"/>
      </a:accent2>
      <a:accent3>
        <a:srgbClr val="542378"/>
      </a:accent3>
      <a:accent4>
        <a:srgbClr val="7F0000"/>
      </a:accent4>
      <a:accent5>
        <a:srgbClr val="FFC000"/>
      </a:accent5>
      <a:accent6>
        <a:srgbClr val="262627"/>
      </a:accent6>
      <a:hlink>
        <a:srgbClr val="080808"/>
      </a:hlink>
      <a:folHlink>
        <a:srgbClr val="08080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D46D727BB8B43B8798A80B118EDDB" ma:contentTypeVersion="0" ma:contentTypeDescription="Create a new document." ma:contentTypeScope="" ma:versionID="3a954d86e9ce22a5fe55d1f564f4b1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a8898fd043fd830b20f0b6098ebec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F395C0-4C6A-4E5A-8F37-3DD794B62CF7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D2E692-D9F7-47F3-9509-7B9EE88A1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DB8ACA-6B42-4974-BCA8-570878EA97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2078</TotalTime>
  <Words>3039</Words>
  <Application>Microsoft Office PowerPoint</Application>
  <PresentationFormat>Widescreen</PresentationFormat>
  <Paragraphs>418</Paragraphs>
  <Slides>62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MS Mincho</vt:lpstr>
      <vt:lpstr>Arial</vt:lpstr>
      <vt:lpstr>Calibri</vt:lpstr>
      <vt:lpstr>Calibri Light</vt:lpstr>
      <vt:lpstr>Cambria Math</vt:lpstr>
      <vt:lpstr>inherit</vt:lpstr>
      <vt:lpstr>Noto Sans</vt:lpstr>
      <vt:lpstr>Tahoma</vt:lpstr>
      <vt:lpstr>Verdana</vt:lpstr>
      <vt:lpstr>Office Theme</vt:lpstr>
      <vt:lpstr>Adaptive and Bayesian Methods for Clinical Trial Design Short Course</vt:lpstr>
      <vt:lpstr>Overview Papers:</vt:lpstr>
      <vt:lpstr>Background</vt:lpstr>
      <vt:lpstr>Master Protocols</vt:lpstr>
      <vt:lpstr>MP Innovation</vt:lpstr>
      <vt:lpstr>General Types of Master Protocols</vt:lpstr>
      <vt:lpstr>Umbrellas and Baskets</vt:lpstr>
      <vt:lpstr>PowerPoint Presentation</vt:lpstr>
      <vt:lpstr>Platform Trials</vt:lpstr>
      <vt:lpstr>Master Protocols</vt:lpstr>
      <vt:lpstr>Statistical Considerations for Master Protocols</vt:lpstr>
      <vt:lpstr>The Move to Precision Medicine in Oncology</vt:lpstr>
      <vt:lpstr>Statistical Challenges</vt:lpstr>
      <vt:lpstr>Statistical Considerations</vt:lpstr>
      <vt:lpstr>Motivating Example</vt:lpstr>
      <vt:lpstr>Statistical Considerations</vt:lpstr>
      <vt:lpstr>Statistical Considerations</vt:lpstr>
      <vt:lpstr>Statistical Considerations</vt:lpstr>
      <vt:lpstr>Statistical Considerations Notes</vt:lpstr>
      <vt:lpstr>Basket and Umbrella Case Studies</vt:lpstr>
      <vt:lpstr>Umbrella Trial Example</vt:lpstr>
      <vt:lpstr>Umbrella Example: Study Design (BATTLE-1)</vt:lpstr>
      <vt:lpstr>Umbrella Example cont.</vt:lpstr>
      <vt:lpstr>Umbrella Example: Conclusion</vt:lpstr>
      <vt:lpstr>Basket Trial Example</vt:lpstr>
      <vt:lpstr>Basket Example: Study Design</vt:lpstr>
      <vt:lpstr>PowerPoint Presentation</vt:lpstr>
      <vt:lpstr>Basket Trial Example: Conclusion</vt:lpstr>
      <vt:lpstr>Umbrella/Basket Trial Example</vt:lpstr>
      <vt:lpstr>Umbrella/Basket Example: Study Design</vt:lpstr>
      <vt:lpstr>PowerPoint Presentation</vt:lpstr>
      <vt:lpstr>Platform Trial Case Study</vt:lpstr>
      <vt:lpstr>Relevant Papers</vt:lpstr>
      <vt:lpstr>Ebola Virus Disease Outbreak</vt:lpstr>
      <vt:lpstr>Platform Trial Design</vt:lpstr>
      <vt:lpstr>PREVAIL II Study Schematic</vt:lpstr>
      <vt:lpstr>PREVAIL II Study Schematic</vt:lpstr>
      <vt:lpstr>PREVAIL II Study Schematic</vt:lpstr>
      <vt:lpstr>PREVAIL II Study Schematic Limitations</vt:lpstr>
      <vt:lpstr>Multi-Source Exchangeability Models (MEMs)</vt:lpstr>
      <vt:lpstr>Standard Analysis (No Borrowing)</vt:lpstr>
      <vt:lpstr>MEM Framework at Segment 3</vt:lpstr>
      <vt:lpstr>MEM Framework at Segment 3</vt:lpstr>
      <vt:lpstr>Building the MEM Framework</vt:lpstr>
      <vt:lpstr>MEM Source Priors</vt:lpstr>
      <vt:lpstr>MEM Posterior Weights Example</vt:lpstr>
      <vt:lpstr>Information Balance Adaptive Randomization</vt:lpstr>
      <vt:lpstr>IBAR Schematic</vt:lpstr>
      <vt:lpstr>Proposed Adaptive Platform Design</vt:lpstr>
      <vt:lpstr>Proposed Adaptive Platform Design</vt:lpstr>
      <vt:lpstr>Proposed Adaptive Platform Design</vt:lpstr>
      <vt:lpstr>Simulation Study</vt:lpstr>
      <vt:lpstr>Simulation Study Scenarios</vt:lpstr>
      <vt:lpstr>Constant Mortality - I</vt:lpstr>
      <vt:lpstr>Constant Mortality - II</vt:lpstr>
      <vt:lpstr>Varying Mortality - I</vt:lpstr>
      <vt:lpstr>Varying Mortality - II</vt:lpstr>
      <vt:lpstr>Allocation and Survival Results</vt:lpstr>
      <vt:lpstr>Adaptive Platform Trial Discussion</vt:lpstr>
      <vt:lpstr>Module Conclusions</vt:lpstr>
      <vt:lpstr>References</vt:lpstr>
      <vt:lpstr>Contact Info: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Test Presentation</dc:title>
  <dc:creator>Price, Kara</dc:creator>
  <cp:lastModifiedBy>Kaizer, Alex M</cp:lastModifiedBy>
  <cp:revision>171</cp:revision>
  <dcterms:created xsi:type="dcterms:W3CDTF">2015-07-27T20:53:12Z</dcterms:created>
  <dcterms:modified xsi:type="dcterms:W3CDTF">2024-06-04T21:31:58Z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0x010100378D46D727BB8B43B8798A80B118EDDB</vt:lpwstr>
  </property>
  <property fmtid="{D5CDD505-2E9C-101B-9397-08002B2CF9AE}" pid="3" name="AuthorIds_UIVersion_512">
    <vt:lpwstr>12</vt:lpwstr>
  </property>
  <property fmtid="{D5CDD505-2E9C-101B-9397-08002B2CF9AE}" pid="4" name="AuthorIds_UIVersion_1024">
    <vt:lpwstr>12</vt:lpwstr>
  </property>
</Properties>
</file>